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330"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5" r:id="rId37"/>
    <p:sldId id="296" r:id="rId38"/>
    <p:sldId id="297" r:id="rId39"/>
    <p:sldId id="303" r:id="rId40"/>
    <p:sldId id="304" r:id="rId41"/>
    <p:sldId id="305" r:id="rId42"/>
    <p:sldId id="306" r:id="rId43"/>
    <p:sldId id="307" r:id="rId44"/>
    <p:sldId id="308" r:id="rId45"/>
    <p:sldId id="309" r:id="rId46"/>
    <p:sldId id="328" r:id="rId47"/>
    <p:sldId id="329"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14" r:id="rId61"/>
  </p:sldIdLst>
  <p:sldSz cx="9144000" cy="6858000" type="screen4x3"/>
  <p:notesSz cx="6858000" cy="9144000"/>
  <p:embeddedFontLst>
    <p:embeddedFont>
      <p:font typeface="Calibri" panose="020F0502020204030204" pitchFamily="34" charset="0"/>
      <p:regular r:id="rId63"/>
      <p:bold r:id="rId64"/>
      <p:italic r:id="rId65"/>
      <p:boldItalic r:id="rId66"/>
    </p:embeddedFont>
    <p:embeddedFont>
      <p:font typeface="Corbel" panose="020B0503020204020204" pitchFamily="34" charset="0"/>
      <p:regular r:id="rId67"/>
      <p:bold r:id="rId68"/>
      <p:italic r:id="rId69"/>
      <p:boldItalic r:id="rId70"/>
    </p:embeddedFont>
    <p:embeddedFont>
      <p:font typeface="Cutive" pitchFamily="2" charset="0"/>
      <p:regular r:id="rId71"/>
    </p:embeddedFont>
    <p:embeddedFont>
      <p:font typeface="Garamond" panose="02020404030301010803" pitchFamily="18" charset="0"/>
      <p:regular r:id="rId72"/>
      <p:bold r:id="rId73"/>
      <p:italic r:id="rId74"/>
      <p:boldItalic r:id="rId75"/>
    </p:embeddedFont>
    <p:embeddedFont>
      <p:font typeface="Roboto" panose="020000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gUJTel1kq8WxEOjC4S+5mdvzgnY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4803"/>
  </p:normalViewPr>
  <p:slideViewPr>
    <p:cSldViewPr snapToGrid="0" snapToObjects="1">
      <p:cViewPr varScale="1">
        <p:scale>
          <a:sx n="62" d="100"/>
          <a:sy n="62" d="100"/>
        </p:scale>
        <p:origin x="25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95"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bf25cc824_2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bf25cc824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highlight>
                  <a:srgbClr val="FFFFFF"/>
                </a:highlight>
                <a:latin typeface="Roboto"/>
                <a:ea typeface="Roboto"/>
                <a:cs typeface="Roboto"/>
                <a:sym typeface="Roboto"/>
              </a:rPr>
              <a:t>What we have planned - whirlwind of somd Didactic with multiple opportunities to practice in groups.  We hope to get the groups stable -- so if you plan to pop and in out, please let Heather know in the chat </a:t>
            </a:r>
            <a:endParaRPr/>
          </a:p>
        </p:txBody>
      </p:sp>
      <p:sp>
        <p:nvSpPr>
          <p:cNvPr id="121" name="Google Shape;121;g8bf25cc824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EMILY</a:t>
            </a:r>
            <a:r>
              <a:rPr lang="en-US"/>
              <a:t>’s Part about </a:t>
            </a:r>
            <a:r>
              <a:rPr lang="en-US" sz="1200">
                <a:solidFill>
                  <a:schemeClr val="dk1"/>
                </a:solidFill>
                <a:latin typeface="Calibri"/>
                <a:ea typeface="Calibri"/>
                <a:cs typeface="Calibri"/>
                <a:sym typeface="Calibri"/>
              </a:rPr>
              <a:t>Functional Contextual Logic fits well with Time Series Design / single subject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27" name="Google Shape;1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Of course, the relationship between behavior and context is constantly flowing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humans are engaging in LOTS of behavior, and there are lots of influences on the flow of these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34" name="Google Shape;13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at least while we’re learning to look, we’ll need to focus in a bit ….</a:t>
            </a:r>
            <a:endParaRPr/>
          </a:p>
        </p:txBody>
      </p:sp>
      <p:sp>
        <p:nvSpPr>
          <p:cNvPr id="141" name="Google Shape;14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first step is to pick a behaving organism  -- are you the behaving organism, is this… your client, your client’s child, the couple’s relationship ??/ </a:t>
            </a:r>
            <a:endParaRPr/>
          </a:p>
        </p:txBody>
      </p:sp>
      <p:sp>
        <p:nvSpPr>
          <p:cNvPr id="148" name="Google Shape;14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second step is to pick a behavior or two – yes, your behaving organism is doing LOTS of stuff  </a:t>
            </a:r>
            <a:endParaRPr/>
          </a:p>
        </p:txBody>
      </p:sp>
      <p:sp>
        <p:nvSpPr>
          <p:cNvPr id="155" name="Google Shape;15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can pick behavior based on its _form_ (aka topography) … or its _function.</a:t>
            </a:r>
            <a:endParaRPr/>
          </a:p>
          <a:p>
            <a:pPr marL="0" lvl="0" indent="0" algn="l" rtl="0">
              <a:spcBef>
                <a:spcPts val="0"/>
              </a:spcBef>
              <a:spcAft>
                <a:spcPts val="0"/>
              </a:spcAft>
              <a:buNone/>
            </a:pPr>
            <a:endParaRPr/>
          </a:p>
          <a:p>
            <a:pPr marL="0" lvl="0" indent="0" algn="l" rtl="0">
              <a:spcBef>
                <a:spcPts val="0"/>
              </a:spcBef>
              <a:spcAft>
                <a:spcPts val="0"/>
              </a:spcAft>
              <a:buNone/>
            </a:pPr>
            <a:r>
              <a:rPr lang="en-US"/>
              <a:t>Frankly, while we’re learning – form is easier.  But, in the long run, function might be more important  - as behavior and the context are constantly changing. </a:t>
            </a:r>
            <a:endParaRPr/>
          </a:p>
          <a:p>
            <a:pPr marL="0" lvl="0" indent="0" algn="l" rtl="0">
              <a:spcBef>
                <a:spcPts val="0"/>
              </a:spcBef>
              <a:spcAft>
                <a:spcPts val="0"/>
              </a:spcAft>
              <a:buNone/>
            </a:pPr>
            <a:endParaRPr/>
          </a:p>
        </p:txBody>
      </p:sp>
      <p:sp>
        <p:nvSpPr>
          <p:cNvPr id="162" name="Google Shape;16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By function – at it’s essence we are talking about </a:t>
            </a:r>
            <a:endParaRPr/>
          </a:p>
          <a:p>
            <a:pPr marL="0" lvl="0" indent="0" algn="l" rtl="0">
              <a:spcBef>
                <a:spcPts val="0"/>
              </a:spcBef>
              <a:spcAft>
                <a:spcPts val="0"/>
              </a:spcAft>
              <a:buNone/>
            </a:pPr>
            <a:r>
              <a:rPr lang="en-US"/>
              <a:t>Behavior that is under appetitive control</a:t>
            </a:r>
            <a:endParaRPr/>
          </a:p>
          <a:p>
            <a:pPr marL="0" lvl="0" indent="0" algn="l" rtl="0">
              <a:spcBef>
                <a:spcPts val="0"/>
              </a:spcBef>
              <a:spcAft>
                <a:spcPts val="0"/>
              </a:spcAft>
              <a:buNone/>
            </a:pPr>
            <a:r>
              <a:rPr lang="en-US"/>
              <a:t>And behavior that is under aversive control </a:t>
            </a:r>
            <a:endParaRPr/>
          </a:p>
        </p:txBody>
      </p:sp>
      <p:sp>
        <p:nvSpPr>
          <p:cNvPr id="168" name="Google Shape;16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Either way – whatever you are looking for needs to be defined … such definitions need to be …</a:t>
            </a:r>
            <a:endParaRPr/>
          </a:p>
        </p:txBody>
      </p:sp>
      <p:sp>
        <p:nvSpPr>
          <p:cNvPr id="174" name="Google Shape;17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Lots of things we could measure ----- but likely will be a count of how much it happens, how long it happens, how long it takes to happen, or it’s force/intensity </a:t>
            </a:r>
            <a:endParaRPr/>
          </a:p>
          <a:p>
            <a:pPr marL="0" lvl="0" indent="0" algn="l" rtl="0">
              <a:spcBef>
                <a:spcPts val="0"/>
              </a:spcBef>
              <a:spcAft>
                <a:spcPts val="0"/>
              </a:spcAft>
              <a:buNone/>
            </a:pPr>
            <a:endParaRPr/>
          </a:p>
        </p:txBody>
      </p:sp>
      <p:sp>
        <p:nvSpPr>
          <p:cNvPr id="181" name="Google Shape;18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people do stuff too much … and not enough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While we’re getting started, it’s likely better to focus on stuff that only _behaving_ organisms can do .. That is, although it is easy to see stuff that people SHOULD NOT do … it’s better to focus on increasing behaviors.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88" name="Google Shape;18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At the very least, don’t focus on things a dead person or inanimate object does really well. </a:t>
            </a:r>
            <a:endParaRPr dirty="0"/>
          </a:p>
        </p:txBody>
      </p:sp>
      <p:sp>
        <p:nvSpPr>
          <p:cNvPr id="188" name="Google Shape;18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609496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Let’s try out our lens</a:t>
            </a:r>
            <a:endParaRPr/>
          </a:p>
        </p:txBody>
      </p:sp>
      <p:sp>
        <p:nvSpPr>
          <p:cNvPr id="195" name="Google Shape;19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bfb809a01_0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8bfb809a0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GROUP EXAMPLE</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was a 37-year-old Caucasian – Hispanic married mother of a 4-year-old boy named Sam. Sam suffers from severe food and environmental allergies, and has a history of hospitalizations and intensive medical treatment. Hannah had completed college-level education (bachelor’s degree) and was caring her child full-time at home, with her husband being the sole provider for the family. </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has a history of anxiety and depression, reports feeling overwhelmed at home. She reports that her husband typically does not assist with childcare tasks and she never relies on others to help care for her child. She has friends and extended family members</a:t>
            </a:r>
            <a:endParaRPr/>
          </a:p>
          <a:p>
            <a:pPr marL="0" lvl="0" indent="0" algn="l" rtl="0">
              <a:spcBef>
                <a:spcPts val="0"/>
              </a:spcBef>
              <a:spcAft>
                <a:spcPts val="0"/>
              </a:spcAft>
              <a:buNone/>
            </a:pPr>
            <a:r>
              <a:rPr lang="en-US"/>
              <a:t>who she feels she can count on for emotional support and typically spends approximately 5-10 hours per week interacting with friends or family members over the phone.  </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reports that all areas of her life have been highly impacted by the coordination of care for her child. She feels that she is doing her best caring for her child but that it isn’t sustainable to continue caring for him at this level alone. She expressed that she most struggles with the grief of her son’s medical diagnoses and the worry that there might be other therapies or treatment options for him out there that she did not know about - she has a constant feeling of “not doing enough” and struggles with guilt around whether she is doing enough to help him. The only time she can ever really relax is when Sam is asleep. </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expressed that she would most like help with accepting that she is doing the best she can and can’t control everything. She also expresses that she would like a more balanced parenting partnership with her husband – to be able to stop “micromanaging” everything and to take time for herself to mentally disconnect for a while, and to see that as being “ok and healthy”. </a:t>
            </a:r>
            <a:endParaRPr/>
          </a:p>
        </p:txBody>
      </p:sp>
      <p:sp>
        <p:nvSpPr>
          <p:cNvPr id="202" name="Google Shape;202;g8bfb809a01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bfb809a01_0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8bfb809a01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SMALL GROUP CASE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Theresa is a clinical supervisee – she reports feeling burned out and is considering leaving the training program. She is struggling with setting boundaries with a family who often request changes to session times and frequency and the treatment plan, and do not accept recommendations or feedback from the supervisee. Your supervisee says “venting” makes her feel better but she goes home feeling very stressed every day and doesn’t have any “bandwidth” left for other clients. She spends a few hours a day venting to other coworkers at the clinic (as well as to her own family and friends), and this family have become the “hot topic” of the office the past few months. </a:t>
            </a:r>
            <a:endParaRPr/>
          </a:p>
        </p:txBody>
      </p:sp>
      <p:sp>
        <p:nvSpPr>
          <p:cNvPr id="211" name="Google Shape;211;g8bfb809a01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bfb809a01_0_2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8bfb809a01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b="1"/>
              <a:t>Sinead</a:t>
            </a:r>
            <a:endParaRPr b="1"/>
          </a:p>
          <a:p>
            <a:pPr marL="0" lvl="0" indent="0" algn="l" rtl="0">
              <a:lnSpc>
                <a:spcPct val="115000"/>
              </a:lnSpc>
              <a:spcBef>
                <a:spcPts val="0"/>
              </a:spcBef>
              <a:spcAft>
                <a:spcPts val="0"/>
              </a:spcAft>
              <a:buClr>
                <a:schemeClr val="dk1"/>
              </a:buClr>
              <a:buSzPts val="1100"/>
              <a:buFont typeface="Arial"/>
              <a:buNone/>
            </a:pPr>
            <a:r>
              <a:rPr lang="en-US"/>
              <a:t>Sinead is a 15yr old girl with OCD centering around a fear of getting older. She struggles with thoughts about growing up and wants “to be a kid forever”. She expressed she is scared of what it would be like to be an adult because people treat you differently and expect things of you. She has fears about adulthood being “boring” and “scary”.</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Sinead struggles with a wide variety of compulsions and avoidance behaviors, including always telling people she’s younger than she is, always wearing her hair and clothes in styles she associates with being a kid, walking hunched over (to make herself small) and acting younger than her age. She is afraid to sweat (because she equates that with being a teen) and avoids any activity that might cause her to perspire. She avoids looking at or coming into contact with any items that she considers “adult” (e.g., razors, sports bras, deodorant, teen magazines, makeup etc.) She also only uses “kid products”, such as kids shampoo and toothpaste. She avoids talking about anything “teen” or “adult” as she believes that talking about these things will make her grow up faster.</a:t>
            </a:r>
            <a:endParaRPr/>
          </a:p>
          <a:p>
            <a:pPr marL="0" lvl="0" indent="0" algn="l" rtl="0">
              <a:lnSpc>
                <a:spcPct val="115000"/>
              </a:lnSpc>
              <a:spcBef>
                <a:spcPts val="0"/>
              </a:spcBef>
              <a:spcAft>
                <a:spcPts val="0"/>
              </a:spcAft>
              <a:buClr>
                <a:schemeClr val="dk1"/>
              </a:buClr>
              <a:buSzPts val="1100"/>
              <a:buFont typeface="Arial"/>
              <a:buNone/>
            </a:pPr>
            <a:r>
              <a:rPr lang="en-US"/>
              <a:t> </a:t>
            </a:r>
            <a:endParaRPr/>
          </a:p>
          <a:p>
            <a:pPr marL="0" lvl="0" indent="0" algn="l" rtl="0">
              <a:lnSpc>
                <a:spcPct val="115000"/>
              </a:lnSpc>
              <a:spcBef>
                <a:spcPts val="0"/>
              </a:spcBef>
              <a:spcAft>
                <a:spcPts val="0"/>
              </a:spcAft>
              <a:buClr>
                <a:schemeClr val="dk1"/>
              </a:buClr>
              <a:buSzPts val="1100"/>
              <a:buFont typeface="Arial"/>
              <a:buNone/>
            </a:pPr>
            <a:r>
              <a:rPr lang="en-US"/>
              <a:t>At home, Sinead struggles with periods of extreme rage (yelling at family members, slamming doors, throwing objects, screaming) followed by depression and hopelessness. Sinead also struggles with perfectionism and expresses a constant desire to be a “good kid” and “do things right” – at school and at home. She asks constant reassurance questions from her parents, such as “Am I a good kid?”</a:t>
            </a:r>
            <a:endParaRPr/>
          </a:p>
          <a:p>
            <a:pPr marL="0" lvl="0" indent="0" algn="l" rtl="0">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t>All of these difficulties have led to school refusal for the past year and Sinead giving up most of the things she loves (including going to the barn to care for and ride her horse). She no longer sees her friends and struggles to leave the house for fear of coming into contact with any triggers. Her relationships with her family are difficult. She is particularly distant from her older sister, whom she previously had a good relationship with.</a:t>
            </a:r>
            <a:endParaRPr/>
          </a:p>
          <a:p>
            <a:pPr marL="0" lvl="0" indent="0" algn="l" rtl="0">
              <a:lnSpc>
                <a:spcPct val="11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a:t>Sinead is motivated to be in treatment and wants to work towards a life that is not dominated by fear. She wants to go back to school and be able to play sports again like basketball, make friends, and be free to wear whatever she wants and wear makeup. She wants to be able to do all the things she loves without being restricted by OCD. Sinead loves to laugh and be goofy, and is an energetic and adventurous young woman - one day she would like to do “adult” activities like bungee jumping and skydiving.</a:t>
            </a:r>
            <a:endParaRPr/>
          </a:p>
          <a:p>
            <a:pPr marL="0" lvl="0" indent="0" algn="l" rtl="0">
              <a:spcBef>
                <a:spcPts val="0"/>
              </a:spcBef>
              <a:spcAft>
                <a:spcPts val="0"/>
              </a:spcAft>
              <a:buNone/>
            </a:pPr>
            <a:endParaRPr/>
          </a:p>
        </p:txBody>
      </p:sp>
      <p:sp>
        <p:nvSpPr>
          <p:cNvPr id="220" name="Google Shape;220;g8bfb809a01_0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bfb809a01_0_2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8bfb809a01_0_2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You are working with a small group of 7-10 year olds with high functioning autism struggling with difficulties related to inflexibility in play with peers at school, lack of social initiations, and poor responding to social cues. These difficulties often result in frequent negative interactions with peers and isolation during lunchtime and recess. The children will be coming to your center once per week for 2 hours, to participate in a social skills group. You are planning on running an ACT (DNAV) social skills group. Each child will have their own coach during the course of the social skills program. All children express a desire to participate in the group and say they want to have fun and to have friends, and not get upset at school. Their parents ”just want them to be happy” and worry about them being isolated and left out at school.  </a:t>
            </a:r>
            <a:endParaRPr/>
          </a:p>
        </p:txBody>
      </p:sp>
      <p:sp>
        <p:nvSpPr>
          <p:cNvPr id="229" name="Google Shape;229;g8bfb809a01_0_2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38" name="Google Shape;23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time-series designs aim to answer two questions:</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arenR"/>
            </a:pPr>
            <a:r>
              <a:rPr lang="en-US"/>
              <a:t>Did the behavior change (or maintain)?</a:t>
            </a:r>
            <a:endParaRPr/>
          </a:p>
          <a:p>
            <a:pPr marL="228600" lvl="0" indent="-228600" algn="l" rtl="0">
              <a:spcBef>
                <a:spcPts val="0"/>
              </a:spcBef>
              <a:spcAft>
                <a:spcPts val="0"/>
              </a:spcAft>
              <a:buClr>
                <a:schemeClr val="dk1"/>
              </a:buClr>
              <a:buSzPts val="1200"/>
              <a:buFont typeface="Calibri"/>
              <a:buAutoNum type="arabicParenR"/>
            </a:pPr>
            <a:r>
              <a:rPr lang="en-US"/>
              <a:t>What it in a functional relationship with what you did?</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That is, is your treatment working – can you turn on and off the stream</a:t>
            </a:r>
            <a:endParaRPr/>
          </a:p>
        </p:txBody>
      </p:sp>
      <p:sp>
        <p:nvSpPr>
          <p:cNvPr id="245" name="Google Shape;24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10/06/05</a:t>
            </a:r>
            <a:endParaRPr/>
          </a:p>
        </p:txBody>
      </p:sp>
      <p:sp>
        <p:nvSpPr>
          <p:cNvPr id="252" name="Google Shape;252;p3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Kellum - mostly stolen from Hayes, Barlow &amp; Nelson</a:t>
            </a:r>
            <a:endParaRPr/>
          </a:p>
        </p:txBody>
      </p:sp>
      <p:sp>
        <p:nvSpPr>
          <p:cNvPr id="253" name="Google Shape;25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
        <p:nvSpPr>
          <p:cNvPr id="254" name="Google Shape;254;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Three primary types of N1 designs …that is what comparisons need to be made to determine effect and control..</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Information about effect &amp; control derived from examination “within a series of data points organized across time”</a:t>
            </a:r>
            <a:endParaRPr/>
          </a:p>
          <a:p>
            <a:pPr marL="457200" lvl="1" indent="0" algn="l" rtl="0">
              <a:spcBef>
                <a:spcPts val="0"/>
              </a:spcBef>
              <a:spcAft>
                <a:spcPts val="0"/>
              </a:spcAft>
              <a:buNone/>
            </a:pPr>
            <a:r>
              <a:rPr lang="en-US"/>
              <a:t>Differences level &amp; trend at phase changes</a:t>
            </a:r>
            <a:endParaRPr/>
          </a:p>
          <a:p>
            <a:pPr marL="457200" lvl="1" indent="0" algn="l" rtl="0">
              <a:spcBef>
                <a:spcPts val="0"/>
              </a:spcBef>
              <a:spcAft>
                <a:spcPts val="0"/>
              </a:spcAft>
              <a:buNone/>
            </a:pPr>
            <a:r>
              <a:rPr lang="en-US"/>
              <a:t>In the context of variability of the data series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Aka - ABAB, Reversals, Changing Criterion Designs, parametric designs, periodic treatment design, </a:t>
            </a:r>
            <a:endParaRPr/>
          </a:p>
          <a:p>
            <a:pPr marL="457200" lvl="1"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10/06/05</a:t>
            </a:r>
            <a:endParaRPr/>
          </a:p>
        </p:txBody>
      </p:sp>
      <p:sp>
        <p:nvSpPr>
          <p:cNvPr id="261" name="Google Shape;261;p3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Kellum - mostly stolen from Hayes, Barlow &amp; Nelson</a:t>
            </a:r>
            <a:endParaRPr/>
          </a:p>
        </p:txBody>
      </p:sp>
      <p:sp>
        <p:nvSpPr>
          <p:cNvPr id="262" name="Google Shape;26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
        <p:nvSpPr>
          <p:cNvPr id="263" name="Google Shape;26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Effects of coincidental variability are minimized - examined in the context of measurement error &amp; background variability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10/06/05</a:t>
            </a:r>
            <a:endParaRPr/>
          </a:p>
        </p:txBody>
      </p:sp>
      <p:sp>
        <p:nvSpPr>
          <p:cNvPr id="277" name="Google Shape;277;p3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Kellum - mostly stolen from Hayes, Barlow &amp; Nelson</a:t>
            </a:r>
            <a:endParaRPr/>
          </a:p>
        </p:txBody>
      </p:sp>
      <p:sp>
        <p:nvSpPr>
          <p:cNvPr id="278" name="Google Shape;27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
        <p:nvSpPr>
          <p:cNvPr id="279" name="Google Shape;279;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Effects of coincidental variability are minimized - examined in the context of measurement error &amp; background variability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10/06/05</a:t>
            </a:r>
            <a:endParaRPr/>
          </a:p>
        </p:txBody>
      </p:sp>
      <p:sp>
        <p:nvSpPr>
          <p:cNvPr id="382" name="Google Shape;382;p4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Kellum - mostly stolen from Hayes, Barlow &amp; Nelson</a:t>
            </a:r>
            <a:endParaRPr/>
          </a:p>
        </p:txBody>
      </p:sp>
      <p:sp>
        <p:nvSpPr>
          <p:cNvPr id="383" name="Google Shape;38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384" name="Google Shape;384;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Information about effect &amp; control derived from examination “between two or more series of  data points organized across time”</a:t>
            </a:r>
            <a:endParaRPr/>
          </a:p>
          <a:p>
            <a:pPr marL="0" lvl="0" indent="0" algn="l" rtl="0">
              <a:spcBef>
                <a:spcPts val="0"/>
              </a:spcBef>
              <a:spcAft>
                <a:spcPts val="0"/>
              </a:spcAft>
              <a:buNone/>
            </a:pPr>
            <a:r>
              <a:rPr lang="en-US"/>
              <a:t>Alternating Treatments, simultaneous</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10/06/05</a:t>
            </a:r>
            <a:endParaRPr/>
          </a:p>
        </p:txBody>
      </p:sp>
      <p:sp>
        <p:nvSpPr>
          <p:cNvPr id="402" name="Google Shape;402;p4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Kellum - mostly stolen from Hayes, Barlow &amp; Nelson</a:t>
            </a:r>
            <a:endParaRPr/>
          </a:p>
        </p:txBody>
      </p:sp>
      <p:sp>
        <p:nvSpPr>
          <p:cNvPr id="403" name="Google Shape;40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
        <p:nvSpPr>
          <p:cNvPr id="404" name="Google Shape;404;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ATD - rapid random alternation of two or more conditions (Mixed or </a:t>
            </a:r>
            <a:r>
              <a:rPr lang="en-US" dirty="0" err="1"/>
              <a:t>Mult</a:t>
            </a:r>
            <a:r>
              <a:rPr lang="en-US" dirty="0"/>
              <a:t> schedules)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How show effect/Control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Cool stuff:</a:t>
            </a:r>
            <a:endParaRPr dirty="0"/>
          </a:p>
          <a:p>
            <a:pPr marL="0" lvl="0" indent="0" algn="l" rtl="0">
              <a:spcBef>
                <a:spcPts val="0"/>
              </a:spcBef>
              <a:spcAft>
                <a:spcPts val="0"/>
              </a:spcAft>
              <a:buNone/>
            </a:pPr>
            <a:r>
              <a:rPr lang="en-US" dirty="0"/>
              <a:t>Order effects are less likely because of the rapid/random alternation - the order is highly variable….</a:t>
            </a:r>
            <a:endParaRPr dirty="0"/>
          </a:p>
          <a:p>
            <a:pPr marL="0" lvl="0" indent="0" algn="l" rtl="0">
              <a:spcBef>
                <a:spcPts val="0"/>
              </a:spcBef>
              <a:spcAft>
                <a:spcPts val="0"/>
              </a:spcAft>
              <a:buNone/>
            </a:pPr>
            <a:r>
              <a:rPr lang="en-US" dirty="0"/>
              <a:t>No withdrawal is necessary</a:t>
            </a:r>
            <a:endParaRPr dirty="0"/>
          </a:p>
          <a:p>
            <a:pPr marL="0" lvl="0" indent="0" algn="l" rtl="0">
              <a:spcBef>
                <a:spcPts val="0"/>
              </a:spcBef>
              <a:spcAft>
                <a:spcPts val="0"/>
              </a:spcAft>
              <a:buNone/>
            </a:pPr>
            <a:r>
              <a:rPr lang="en-US" dirty="0"/>
              <a:t>Rapid conclusions</a:t>
            </a:r>
            <a:endParaRPr dirty="0"/>
          </a:p>
          <a:p>
            <a:pPr marL="0" lvl="0" indent="0" algn="l" rtl="0">
              <a:spcBef>
                <a:spcPts val="0"/>
              </a:spcBef>
              <a:spcAft>
                <a:spcPts val="0"/>
              </a:spcAft>
              <a:buNone/>
            </a:pPr>
            <a:r>
              <a:rPr lang="en-US" dirty="0"/>
              <a:t>Don’t have to have a baseline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STD - concurrent schedule</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Information about effect &amp; control derived from examining both within and between data series </a:t>
            </a:r>
            <a:endParaRPr/>
          </a:p>
          <a:p>
            <a:pPr marL="457200" lvl="1" indent="0" algn="l" rtl="0">
              <a:spcBef>
                <a:spcPts val="0"/>
              </a:spcBef>
              <a:spcAft>
                <a:spcPts val="0"/>
              </a:spcAft>
              <a:buNone/>
            </a:pPr>
            <a:r>
              <a:rPr lang="en-US"/>
              <a:t>Differences in level &amp; trend both between data series and at phase changes</a:t>
            </a:r>
            <a:endParaRPr/>
          </a:p>
          <a:p>
            <a:pPr marL="457200" lvl="1" indent="0" algn="l" rtl="0">
              <a:spcBef>
                <a:spcPts val="0"/>
              </a:spcBef>
              <a:spcAft>
                <a:spcPts val="0"/>
              </a:spcAft>
              <a:buNone/>
            </a:pPr>
            <a:r>
              <a:rPr lang="en-US"/>
              <a:t>In the context of variability within each data series</a:t>
            </a:r>
            <a:endParaRPr/>
          </a:p>
          <a:p>
            <a:pPr marL="457200" lvl="1" indent="0" algn="l" rtl="0">
              <a:spcBef>
                <a:spcPts val="0"/>
              </a:spcBef>
              <a:spcAft>
                <a:spcPts val="0"/>
              </a:spcAft>
              <a:buNone/>
            </a:pPr>
            <a:endParaRPr/>
          </a:p>
          <a:p>
            <a:pPr marL="0" lvl="0" indent="0" algn="l" rtl="0">
              <a:spcBef>
                <a:spcPts val="0"/>
              </a:spcBef>
              <a:spcAft>
                <a:spcPts val="0"/>
              </a:spcAft>
              <a:buNone/>
            </a:pPr>
            <a:r>
              <a:rPr lang="en-US"/>
              <a:t>Multiple Baseline</a:t>
            </a:r>
            <a:endParaRPr/>
          </a:p>
          <a:p>
            <a:pPr marL="0" lvl="0" indent="0" algn="l" rtl="0">
              <a:spcBef>
                <a:spcPts val="0"/>
              </a:spcBef>
              <a:spcAft>
                <a:spcPts val="0"/>
              </a:spcAft>
              <a:buNone/>
            </a:pPr>
            <a:r>
              <a:rPr lang="en-US"/>
              <a:t>Crossover design</a:t>
            </a:r>
            <a:endParaRPr/>
          </a:p>
          <a:p>
            <a:pPr marL="0" lvl="0" indent="0" algn="l" rtl="0">
              <a:spcBef>
                <a:spcPts val="0"/>
              </a:spcBef>
              <a:spcAft>
                <a:spcPts val="0"/>
              </a:spcAft>
              <a:buNone/>
            </a:pPr>
            <a:r>
              <a:rPr lang="en-US"/>
              <a:t>Constant series Control</a:t>
            </a:r>
            <a:endParaRPr/>
          </a:p>
          <a:p>
            <a:pPr marL="0" lvl="0" indent="0" algn="l" rtl="0">
              <a:spcBef>
                <a:spcPts val="0"/>
              </a:spcBef>
              <a:spcAft>
                <a:spcPts val="0"/>
              </a:spcAft>
              <a:buNone/>
            </a:pPr>
            <a:r>
              <a:rPr lang="en-US"/>
              <a:t>Reversal</a:t>
            </a:r>
            <a:endParaRPr/>
          </a:p>
          <a:p>
            <a:pPr marL="0" lvl="0" indent="0" algn="l" rtl="0">
              <a:spcBef>
                <a:spcPts val="0"/>
              </a:spcBef>
              <a:spcAft>
                <a:spcPts val="0"/>
              </a:spcAft>
              <a:buNone/>
            </a:pPr>
            <a:r>
              <a:rPr lang="en-US"/>
              <a:t>Parallel Treatments Design</a:t>
            </a:r>
            <a:endParaRPr/>
          </a:p>
          <a:p>
            <a:pPr marL="457200" lvl="1" indent="0" algn="l" rtl="0">
              <a:spcBef>
                <a:spcPts val="0"/>
              </a:spcBef>
              <a:spcAft>
                <a:spcPts val="0"/>
              </a:spcAft>
              <a:buNone/>
            </a:pPr>
            <a:endParaRPr/>
          </a:p>
          <a:p>
            <a:pPr marL="0" lvl="0" indent="0" algn="l" rtl="0">
              <a:spcBef>
                <a:spcPts val="0"/>
              </a:spcBef>
              <a:spcAft>
                <a:spcPts val="0"/>
              </a:spcAft>
              <a:buNone/>
            </a:pPr>
            <a:endParaRPr/>
          </a:p>
        </p:txBody>
      </p:sp>
      <p:sp>
        <p:nvSpPr>
          <p:cNvPr id="456" name="Google Shape;45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10/06/05</a:t>
            </a:r>
            <a:endParaRPr/>
          </a:p>
        </p:txBody>
      </p:sp>
      <p:sp>
        <p:nvSpPr>
          <p:cNvPr id="462" name="Google Shape;462;p4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Kellum - mostly stolen from Hayes, Barlow &amp; Nelson</a:t>
            </a:r>
            <a:endParaRPr/>
          </a:p>
        </p:txBody>
      </p:sp>
      <p:sp>
        <p:nvSpPr>
          <p:cNvPr id="463" name="Google Shape;46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
        <p:nvSpPr>
          <p:cNvPr id="464" name="Google Shape;464;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Let’s Try it out</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73" name="Google Shape;47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8bfb809a01_0_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8bfb809a01_0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GROUP EXAMPLE</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was a 37-year-old Caucasian – Hispanic married mother of a 4-year-old boy named Sam. Sam suffers from severe food and environmental allergies, and has a history of hospitalizations and intensive medical treatment. Hannah had completed college-level education (bachelor’s degree) and was caring her child full-time at home, with her husband being the sole provider for the family. </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has a history of anxiety and depression, reports feeling overwhelmed at home. She reports that her husband typically does not assist with childcare tasks and she never relies on others to help care for her child. She has friends and extended family members</a:t>
            </a:r>
            <a:endParaRPr/>
          </a:p>
          <a:p>
            <a:pPr marL="0" lvl="0" indent="0" algn="l" rtl="0">
              <a:spcBef>
                <a:spcPts val="0"/>
              </a:spcBef>
              <a:spcAft>
                <a:spcPts val="0"/>
              </a:spcAft>
              <a:buNone/>
            </a:pPr>
            <a:r>
              <a:rPr lang="en-US"/>
              <a:t>who she feels she can count on for emotional support and typically spends approximately 5-10 hours per week interacting with friends or family members over the phone.  </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reports that all areas of her life have been highly impacted by the coordination of care for her child. She feels that she is doing her best caring for her child but that it isn’t sustainable to continue caring for him at this level alone. She expressed that she most struggles with the grief of her son’s medical diagnoses and the worry that there might be other therapies or treatment options for him out there that she did not know about - she has a constant feeling of “not doing enough” and struggles with guilt around whether she is doing enough to help him. The only time she can ever really relax is when Sam is asleep. </a:t>
            </a:r>
            <a:endParaRPr/>
          </a:p>
          <a:p>
            <a:pPr marL="0" lvl="0" indent="0" algn="l" rtl="0">
              <a:spcBef>
                <a:spcPts val="0"/>
              </a:spcBef>
              <a:spcAft>
                <a:spcPts val="0"/>
              </a:spcAft>
              <a:buNone/>
            </a:pPr>
            <a:endParaRPr/>
          </a:p>
          <a:p>
            <a:pPr marL="0" lvl="0" indent="0" algn="l" rtl="0">
              <a:spcBef>
                <a:spcPts val="0"/>
              </a:spcBef>
              <a:spcAft>
                <a:spcPts val="0"/>
              </a:spcAft>
              <a:buNone/>
            </a:pPr>
            <a:r>
              <a:rPr lang="en-US"/>
              <a:t>Hannah expressed that she would most like help with accepting that she is doing the best she can and can’t control everything. She also expresses that she would like a more balanced parenting partnership with her husband – to be able to stop “micromanaging” everything and to take time for herself to mentally disconnect for a while, and to see that as being “ok and healthy”. </a:t>
            </a:r>
            <a:endParaRPr/>
          </a:p>
        </p:txBody>
      </p:sp>
      <p:sp>
        <p:nvSpPr>
          <p:cNvPr id="480" name="Google Shape;480;g8bfb809a01_0_1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bfb809a01_0_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8bfb809a01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SMALL GROUP CASE</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Theresa is a clinical supervisee – she reports feeling burned out and is considering leaving the training program. She is struggling with setting boundaries with a family who often request changes to session times and frequency and the treatment plan, and do not accept recommendations or feedback from the supervisee. Your supervisee says “venting” makes her feel better but she goes home feeling very stressed every day and doesn’t have any “bandwidth” left for other clients. She spends a few hours a day venting to other coworkers at the clinic (as well as to her own family and friends), and this family have become the “hot topic” of the office the past few months. </a:t>
            </a:r>
            <a:endParaRPr/>
          </a:p>
        </p:txBody>
      </p:sp>
      <p:sp>
        <p:nvSpPr>
          <p:cNvPr id="489" name="Google Shape;489;g8bfb809a01_0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bfb809a01_0_2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8bfb809a01_0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 </a:t>
            </a:r>
            <a:endParaRPr/>
          </a:p>
          <a:p>
            <a:pPr marL="0" lvl="0" indent="0" algn="l" rtl="0">
              <a:lnSpc>
                <a:spcPct val="115000"/>
              </a:lnSpc>
              <a:spcBef>
                <a:spcPts val="0"/>
              </a:spcBef>
              <a:spcAft>
                <a:spcPts val="0"/>
              </a:spcAft>
              <a:buSzPts val="1100"/>
              <a:buNone/>
            </a:pPr>
            <a:r>
              <a:rPr lang="en-US" b="1"/>
              <a:t>Sinead</a:t>
            </a:r>
            <a:endParaRPr b="1"/>
          </a:p>
          <a:p>
            <a:pPr marL="0" lvl="0" indent="0" algn="l" rtl="0">
              <a:lnSpc>
                <a:spcPct val="115000"/>
              </a:lnSpc>
              <a:spcBef>
                <a:spcPts val="0"/>
              </a:spcBef>
              <a:spcAft>
                <a:spcPts val="0"/>
              </a:spcAft>
              <a:buSzPts val="1100"/>
              <a:buNone/>
            </a:pPr>
            <a:r>
              <a:rPr lang="en-US"/>
              <a:t>Sinead is a 15yr old girl with OCD centering around a fear of getting older. She struggles with thoughts about growing up and wants “to be a kid forever”. She expressed she is scared of what it would be like to be an adult because people treat you differently and expect things of you. She has fears about adulthood being “boring” and “scary”.</a:t>
            </a:r>
            <a:endParaRPr/>
          </a:p>
          <a:p>
            <a:pPr marL="0" lvl="0" indent="0" algn="l" rtl="0">
              <a:lnSpc>
                <a:spcPct val="115000"/>
              </a:lnSpc>
              <a:spcBef>
                <a:spcPts val="0"/>
              </a:spcBef>
              <a:spcAft>
                <a:spcPts val="0"/>
              </a:spcAft>
              <a:buSzPts val="1100"/>
              <a:buNone/>
            </a:pPr>
            <a:r>
              <a:rPr lang="en-US"/>
              <a:t> </a:t>
            </a:r>
            <a:endParaRPr/>
          </a:p>
          <a:p>
            <a:pPr marL="0" lvl="0" indent="0" algn="l" rtl="0">
              <a:lnSpc>
                <a:spcPct val="115000"/>
              </a:lnSpc>
              <a:spcBef>
                <a:spcPts val="0"/>
              </a:spcBef>
              <a:spcAft>
                <a:spcPts val="0"/>
              </a:spcAft>
              <a:buSzPts val="1100"/>
              <a:buNone/>
            </a:pPr>
            <a:r>
              <a:rPr lang="en-US"/>
              <a:t>Sinead struggles with a wide variety of compulsions and avoidance behaviors, including always telling people she’s younger than she is, always wearing her hair and clothes in styles she associates with being a kid, walking hunched over (to make herself small) and acting younger than her age. She is afraid to sweat (because she equates that with being a teen) and avoids any activity that might cause her to perspire. She avoids looking at or coming into contact with any items that she considers “adult” (e.g., razors, sports bras, deodorant, teen magazines, makeup etc.) She also only uses “kid products”, such as kids shampoo and toothpaste. She avoids talking about anything “teen” or “adult” as she believes that talking about these things will make her grow up faster.</a:t>
            </a:r>
            <a:endParaRPr/>
          </a:p>
          <a:p>
            <a:pPr marL="0" lvl="0" indent="0" algn="l" rtl="0">
              <a:lnSpc>
                <a:spcPct val="115000"/>
              </a:lnSpc>
              <a:spcBef>
                <a:spcPts val="0"/>
              </a:spcBef>
              <a:spcAft>
                <a:spcPts val="0"/>
              </a:spcAft>
              <a:buSzPts val="1100"/>
              <a:buNone/>
            </a:pPr>
            <a:r>
              <a:rPr lang="en-US"/>
              <a:t> </a:t>
            </a:r>
            <a:endParaRPr/>
          </a:p>
          <a:p>
            <a:pPr marL="0" lvl="0" indent="0" algn="l" rtl="0">
              <a:lnSpc>
                <a:spcPct val="115000"/>
              </a:lnSpc>
              <a:spcBef>
                <a:spcPts val="0"/>
              </a:spcBef>
              <a:spcAft>
                <a:spcPts val="0"/>
              </a:spcAft>
              <a:buSzPts val="1100"/>
              <a:buNone/>
            </a:pPr>
            <a:r>
              <a:rPr lang="en-US"/>
              <a:t>At home, Sinead struggles with periods of extreme rage (yelling at family members, slamming doors, throwing objects, screaming) followed by depression and hopelessness. Sinead also struggles with perfectionism and expresses a constant desire to be a “good kid” and “do things right” – at school and at home. She asks constant reassurance questions from her parents, such as “Am I a good kid?”</a:t>
            </a:r>
            <a:endParaRPr/>
          </a:p>
          <a:p>
            <a:pPr marL="0" lvl="0" indent="0" algn="l" rtl="0">
              <a:lnSpc>
                <a:spcPct val="115000"/>
              </a:lnSpc>
              <a:spcBef>
                <a:spcPts val="0"/>
              </a:spcBef>
              <a:spcAft>
                <a:spcPts val="0"/>
              </a:spcAft>
              <a:buSzPts val="1100"/>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SzPts val="1100"/>
              <a:buNone/>
            </a:pPr>
            <a:r>
              <a:rPr lang="en-US"/>
              <a:t>All of these difficulties have led to school refusal for the past year and Sinead giving up most of the things she loves (including going to the barn to care for and ride her horse). She no longer sees her friends and struggles to leave the house for fear of coming into contact with any triggers. Her relationships with her family are difficult. She is particularly distant from her older sister, whom she previously had a good relationship with.</a:t>
            </a:r>
            <a:endParaRPr/>
          </a:p>
          <a:p>
            <a:pPr marL="0" lvl="0" indent="0" algn="l" rtl="0">
              <a:lnSpc>
                <a:spcPct val="115000"/>
              </a:lnSpc>
              <a:spcBef>
                <a:spcPts val="0"/>
              </a:spcBef>
              <a:spcAft>
                <a:spcPts val="0"/>
              </a:spcAft>
              <a:buSzPts val="1100"/>
              <a:buNone/>
            </a:pP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SzPts val="1100"/>
              <a:buNone/>
            </a:pPr>
            <a:r>
              <a:rPr lang="en-US"/>
              <a:t>Sinead is motivated to be in treatment and wants to work towards a life that is not dominated by fear. She wants to go back to school and be able to play sports again like basketball, make friends, and be free to wear whatever she wants and wear makeup. She wants to be able to do all the things she loves without being restricted by OCD. Sinead loves to laugh and be goofy, and is an energetic and adventurous young woman - one day she would like to do “adult” activities like bungee jumping and skydiving.</a:t>
            </a:r>
            <a:endParaRPr/>
          </a:p>
          <a:p>
            <a:pPr marL="0" lvl="0" indent="0" algn="l" rtl="0">
              <a:spcBef>
                <a:spcPts val="0"/>
              </a:spcBef>
              <a:spcAft>
                <a:spcPts val="0"/>
              </a:spcAft>
              <a:buNone/>
            </a:pPr>
            <a:endParaRPr/>
          </a:p>
        </p:txBody>
      </p:sp>
      <p:sp>
        <p:nvSpPr>
          <p:cNvPr id="498" name="Google Shape;498;g8bfb809a01_0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bfb809a01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8bfb809a01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You are working with a small group of 7-10 year olds with high functioning autism struggling with difficulties related to inflexibility in play with peers at school, lack of social initiations, and poor responding to social cues. These difficulties often result in frequent negative interactions with peers and isolation during lunchtime and recess. The children will be coming to your center once per week for 2 hours, to participate in a social skills group. You are planning on running an ACT (DNAV) social skills group. Each child will have their own coach during the course of the social skills program. All children express a desire to participate in the group and say they want to have fun and to have friends, and not get upset at school. Their parents ”just want them to be happy” and worry about them being isolated and left out at school.  </a:t>
            </a:r>
            <a:endParaRPr/>
          </a:p>
        </p:txBody>
      </p:sp>
      <p:sp>
        <p:nvSpPr>
          <p:cNvPr id="507" name="Google Shape;507;g8bfb809a01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899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66b1013ed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66b1013ed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have all of our SCED data. What the hell do we do with it? </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thing to note is that we’re going to be considered with with two evaluative criteria: the experimental and the therapeutic:</a:t>
            </a:r>
            <a:endParaRPr/>
          </a:p>
          <a:p>
            <a:pPr marL="0" lvl="0" indent="0" algn="l" rtl="0">
              <a:spcBef>
                <a:spcPts val="0"/>
              </a:spcBef>
              <a:spcAft>
                <a:spcPts val="0"/>
              </a:spcAft>
              <a:buNone/>
            </a:pPr>
            <a:endParaRPr/>
          </a:p>
          <a:p>
            <a:pPr marL="0" lvl="0" indent="0" algn="l" rtl="0">
              <a:spcBef>
                <a:spcPts val="0"/>
              </a:spcBef>
              <a:spcAft>
                <a:spcPts val="0"/>
              </a:spcAft>
              <a:buNone/>
            </a:pPr>
            <a:r>
              <a:rPr lang="en"/>
              <a:t>The </a:t>
            </a:r>
            <a:r>
              <a:rPr lang="en" b="1"/>
              <a:t>experimental criterion</a:t>
            </a:r>
            <a:r>
              <a:rPr lang="en"/>
              <a:t> refers to judgments about whether behavior change has occurred and whether the change can be attrib­uted to the intervention. The </a:t>
            </a:r>
            <a:r>
              <a:rPr lang="en" b="1"/>
              <a:t>therapeutic criterion </a:t>
            </a:r>
            <a:r>
              <a:rPr lang="en"/>
              <a:t>refers to whether the effects of the intervention are important or of clinical or applied significance.</a:t>
            </a:r>
            <a:endParaRPr/>
          </a:p>
        </p:txBody>
      </p:sp>
    </p:spTree>
    <p:extLst>
      <p:ext uri="{BB962C8B-B14F-4D97-AF65-F5344CB8AC3E}">
        <p14:creationId xmlns:p14="http://schemas.microsoft.com/office/powerpoint/2010/main" val="1804016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27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866b1013ed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866b1013e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Systematic investigation of the single subject began in laboratory research with nonhuman  subjects.  The  careful  control  afforded  by  laboratory  conditions helped to meet major requirements of the design, including minimal variability and stable rates of performance. Potent variables were examined (e.g., sched­ules of reinforcement)  with effects that  could be easily detected against  the highly stable baseline levels. The lawfulness and regularity of behavior in rela­tion to selected variables obviated the need for statistical tests.</a:t>
            </a:r>
            <a:endParaRPr/>
          </a:p>
          <a:p>
            <a:pPr marL="0" lvl="0" indent="0" algn="l" rtl="0">
              <a:spcBef>
                <a:spcPts val="0"/>
              </a:spcBef>
              <a:spcAft>
                <a:spcPts val="0"/>
              </a:spcAft>
              <a:buNone/>
            </a:pPr>
            <a:endParaRPr/>
          </a:p>
          <a:p>
            <a:pPr marL="0" lvl="0" indent="0" algn="l" rtl="0">
              <a:spcBef>
                <a:spcPts val="0"/>
              </a:spcBef>
              <a:spcAft>
                <a:spcPts val="0"/>
              </a:spcAft>
              <a:buNone/>
            </a:pPr>
            <a:r>
              <a:rPr lang="en"/>
              <a:t>But as SCED was extended to humans, human complexity entered the equation. More complex patterns were observed, more confounds were identified in data, and baseline stability did not follow nonhuman patterns. Visual inspection was often not possible for these more complex experiments. </a:t>
            </a:r>
            <a:endParaRPr/>
          </a:p>
        </p:txBody>
      </p:sp>
    </p:spTree>
    <p:extLst>
      <p:ext uri="{BB962C8B-B14F-4D97-AF65-F5344CB8AC3E}">
        <p14:creationId xmlns:p14="http://schemas.microsoft.com/office/powerpoint/2010/main" val="2534238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66b1013ed_0_3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66b1013e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5353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66b1013e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66b1013e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1798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66b1013ed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66b1013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several aspects to visual interpretation:</a:t>
            </a:r>
            <a:endParaRPr/>
          </a:p>
          <a:p>
            <a:pPr marL="0" lvl="0" indent="0" algn="l" rtl="0">
              <a:spcBef>
                <a:spcPts val="0"/>
              </a:spcBef>
              <a:spcAft>
                <a:spcPts val="0"/>
              </a:spcAft>
              <a:buNone/>
            </a:pPr>
            <a:endParaRPr/>
          </a:p>
          <a:p>
            <a:pPr marL="0" lvl="0" indent="0" algn="l" rtl="0">
              <a:spcBef>
                <a:spcPts val="0"/>
              </a:spcBef>
              <a:spcAft>
                <a:spcPts val="0"/>
              </a:spcAft>
              <a:buNone/>
            </a:pPr>
            <a:r>
              <a:rPr lang="en"/>
              <a:t>Changes in MEAN across phases refer to shifts in the average rate of performance</a:t>
            </a:r>
            <a:endParaRPr/>
          </a:p>
          <a:p>
            <a:pPr marL="0" lvl="0" indent="0" algn="l" rtl="0">
              <a:spcBef>
                <a:spcPts val="0"/>
              </a:spcBef>
              <a:spcAft>
                <a:spcPts val="0"/>
              </a:spcAft>
              <a:buNone/>
            </a:pPr>
            <a:endParaRPr/>
          </a:p>
          <a:p>
            <a:pPr marL="0" lvl="0" indent="0" algn="l" rtl="0">
              <a:spcBef>
                <a:spcPts val="0"/>
              </a:spcBef>
              <a:spcAft>
                <a:spcPts val="0"/>
              </a:spcAft>
              <a:buNone/>
            </a:pPr>
            <a:r>
              <a:rPr lang="en"/>
              <a:t>Changes in LEVEL refer to the shift or discontinuity of perfor­mance from the end of one phase to the beginning of the next phase. A change in level is independent of the change in mean</a:t>
            </a:r>
            <a:endParaRPr/>
          </a:p>
          <a:p>
            <a:pPr marL="0" lvl="0" indent="0" algn="l" rtl="0">
              <a:spcBef>
                <a:spcPts val="0"/>
              </a:spcBef>
              <a:spcAft>
                <a:spcPts val="0"/>
              </a:spcAft>
              <a:buNone/>
            </a:pPr>
            <a:endParaRPr/>
          </a:p>
          <a:p>
            <a:pPr marL="0" lvl="0" indent="0" algn="l" rtl="0">
              <a:spcBef>
                <a:spcPts val="0"/>
              </a:spcBef>
              <a:spcAft>
                <a:spcPts val="0"/>
              </a:spcAft>
              <a:buNone/>
            </a:pPr>
            <a:r>
              <a:rPr lang="en"/>
              <a:t>In this admittedly fake example, changes in mean and level occur in each phase, buy this need not be so. </a:t>
            </a:r>
            <a:endParaRPr/>
          </a:p>
        </p:txBody>
      </p:sp>
    </p:spTree>
    <p:extLst>
      <p:ext uri="{BB962C8B-B14F-4D97-AF65-F5344CB8AC3E}">
        <p14:creationId xmlns:p14="http://schemas.microsoft.com/office/powerpoint/2010/main" val="3763455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66b1013ed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66b1013e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Changes in TREND Trend or slope refer to the tendency for the data to show systematic increases or decreases over time</a:t>
            </a:r>
            <a:endParaRPr/>
          </a:p>
          <a:p>
            <a:pPr marL="0" lvl="0" indent="0" algn="l" rtl="0">
              <a:spcBef>
                <a:spcPts val="0"/>
              </a:spcBef>
              <a:spcAft>
                <a:spcPts val="0"/>
              </a:spcAft>
              <a:buNone/>
            </a:pPr>
            <a:endParaRPr/>
          </a:p>
          <a:p>
            <a:pPr marL="0" lvl="0" indent="0" algn="l" rtl="0">
              <a:spcBef>
                <a:spcPts val="0"/>
              </a:spcBef>
              <a:spcAft>
                <a:spcPts val="0"/>
              </a:spcAft>
              <a:buNone/>
            </a:pPr>
            <a:r>
              <a:rPr lang="en"/>
              <a:t>Changes in LATENCY refer to refers to the  period  between the onset or termination of one condition  (e.g., intervention, return to baseline) and changes in performance. The more closely in time that  the change occurs after the experimental  conditions have  been altered, the clearer the intervention effect. .  As  a  general  rule,  the shorter  the  period between  the initiation of the intervention and observed behavior change, the easier it is to infer that it was actually the treatment that led to change. The rationale is that as the time between the intervention and  behavior increases, the more likely that confounding influ­ences may have accounted for behavior change.</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In  practice, changes  in  mean,  level, and  trend,  and  latency of change go together, thereby making visual inspection more easy to invoke than one might expect. For example, data across phases may not overlap. Nonoverlapping data refers to the finding that the values of the data points during the baseline phase do not approach any of the values of the data points attained during the inter­vention phase.</a:t>
            </a:r>
            <a:endParaRPr/>
          </a:p>
        </p:txBody>
      </p:sp>
    </p:spTree>
    <p:extLst>
      <p:ext uri="{BB962C8B-B14F-4D97-AF65-F5344CB8AC3E}">
        <p14:creationId xmlns:p14="http://schemas.microsoft.com/office/powerpoint/2010/main" val="2897665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66b1013ed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66b1013e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anyone is familiar with Neil Jacobson’s </a:t>
            </a:r>
            <a:endParaRPr/>
          </a:p>
        </p:txBody>
      </p:sp>
    </p:spTree>
    <p:extLst>
      <p:ext uri="{BB962C8B-B14F-4D97-AF65-F5344CB8AC3E}">
        <p14:creationId xmlns:p14="http://schemas.microsoft.com/office/powerpoint/2010/main" val="795322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66b1013ed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66b1013ed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764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66b1013ed_0_17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66b1013ed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 inspection requires stable baselines, but statistical analysis can take the initial trend into consideration, so having stable baselines is less of a problem.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Newer interventions tend to be weaker, until the bugs are worked out. When researching newer approaches, the results may not be clear enough to permit visual inspection. In these cases, statistical analysis may reveal subtler effects that can be capitalized on over time to improve interventions.  </a:t>
            </a:r>
            <a:endParaRPr/>
          </a:p>
          <a:p>
            <a:pPr marL="0" lvl="0" indent="0" algn="l" rtl="0">
              <a:spcBef>
                <a:spcPts val="0"/>
              </a:spcBef>
              <a:spcAft>
                <a:spcPts val="0"/>
              </a:spcAft>
              <a:buNone/>
            </a:pPr>
            <a:endParaRPr/>
          </a:p>
          <a:p>
            <a:pPr marL="0" lvl="0" indent="0" algn="l" rtl="0">
              <a:spcBef>
                <a:spcPts val="0"/>
              </a:spcBef>
              <a:spcAft>
                <a:spcPts val="0"/>
              </a:spcAft>
              <a:buNone/>
            </a:pPr>
            <a:r>
              <a:rPr lang="en"/>
              <a:t>In research settings where there is less chance for tight experimental control, factors external to the experiment may increase subject response variability. For these cases, statistical tests can be useful to determine if the intervention leads to reliable change. </a:t>
            </a:r>
            <a:endParaRPr/>
          </a:p>
        </p:txBody>
      </p:sp>
    </p:spTree>
    <p:extLst>
      <p:ext uri="{BB962C8B-B14F-4D97-AF65-F5344CB8AC3E}">
        <p14:creationId xmlns:p14="http://schemas.microsoft.com/office/powerpoint/2010/main" val="3950178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66b1013ed_0_18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66b1013ed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3342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66b1013ed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866b1013e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2261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55"/>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913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55"/>
          <p:cNvSpPr txBox="1">
            <a:spLocks noGrp="1"/>
          </p:cNvSpPr>
          <p:nvPr>
            <p:ph type="body" idx="1"/>
          </p:nvPr>
        </p:nvSpPr>
        <p:spPr>
          <a:xfrm>
            <a:off x="857251" y="1828800"/>
            <a:ext cx="7404653" cy="42672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SzPts val="160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7" name="Google Shape;17;p55"/>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
        <p:cNvGrpSpPr/>
        <p:nvPr/>
      </p:nvGrpSpPr>
      <p:grpSpPr>
        <a:xfrm>
          <a:off x="0" y="0"/>
          <a:ext cx="0" cy="0"/>
          <a:chOff x="0" y="0"/>
          <a:chExt cx="0" cy="0"/>
        </a:xfrm>
      </p:grpSpPr>
      <p:sp>
        <p:nvSpPr>
          <p:cNvPr id="55" name="Google Shape;55;p64"/>
          <p:cNvSpPr txBox="1">
            <a:spLocks noGrp="1"/>
          </p:cNvSpPr>
          <p:nvPr>
            <p:ph type="title"/>
          </p:nvPr>
        </p:nvSpPr>
        <p:spPr>
          <a:xfrm>
            <a:off x="857250" y="609600"/>
            <a:ext cx="7337844" cy="868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913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4"/>
          <p:cNvSpPr txBox="1">
            <a:spLocks noGrp="1"/>
          </p:cNvSpPr>
          <p:nvPr>
            <p:ph type="body" idx="1"/>
          </p:nvPr>
        </p:nvSpPr>
        <p:spPr>
          <a:xfrm rot="5400000">
            <a:off x="2300894" y="134991"/>
            <a:ext cx="4517366" cy="7404653"/>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57" name="Google Shape;57;p64"/>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rot="5400000">
            <a:off x="4710112" y="2595563"/>
            <a:ext cx="5410200" cy="1743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913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rot="5400000">
            <a:off x="938212" y="681038"/>
            <a:ext cx="5410200" cy="5572125"/>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00"/>
              </a:spcBef>
              <a:spcAft>
                <a:spcPts val="0"/>
              </a:spcAft>
              <a:buSzPts val="1440"/>
              <a:buChar char="•"/>
              <a:defRPr/>
            </a:lvl1pPr>
            <a:lvl2pPr marL="914400" lvl="1" indent="-320040" algn="l">
              <a:lnSpc>
                <a:spcPct val="90000"/>
              </a:lnSpc>
              <a:spcBef>
                <a:spcPts val="150"/>
              </a:spcBef>
              <a:spcAft>
                <a:spcPts val="0"/>
              </a:spcAft>
              <a:buSzPts val="1440"/>
              <a:buChar char="•"/>
              <a:defRPr/>
            </a:lvl2pPr>
            <a:lvl3pPr marL="1371600" lvl="2" indent="-320039" algn="l">
              <a:lnSpc>
                <a:spcPct val="90000"/>
              </a:lnSpc>
              <a:spcBef>
                <a:spcPts val="300"/>
              </a:spcBef>
              <a:spcAft>
                <a:spcPts val="0"/>
              </a:spcAft>
              <a:buSzPts val="1440"/>
              <a:buChar char="•"/>
              <a:defRPr/>
            </a:lvl3pPr>
            <a:lvl4pPr marL="1828800" lvl="3" indent="-320039" algn="l">
              <a:lnSpc>
                <a:spcPct val="90000"/>
              </a:lnSpc>
              <a:spcBef>
                <a:spcPts val="300"/>
              </a:spcBef>
              <a:spcAft>
                <a:spcPts val="0"/>
              </a:spcAft>
              <a:buSzPts val="1440"/>
              <a:buChar char="•"/>
              <a:defRPr/>
            </a:lvl4pPr>
            <a:lvl5pPr marL="2286000" lvl="4" indent="-320039" algn="l">
              <a:lnSpc>
                <a:spcPct val="90000"/>
              </a:lnSpc>
              <a:spcBef>
                <a:spcPts val="300"/>
              </a:spcBef>
              <a:spcAft>
                <a:spcPts val="0"/>
              </a:spcAft>
              <a:buSzPts val="1440"/>
              <a:buChar char="•"/>
              <a:defRPr/>
            </a:lvl5pPr>
            <a:lvl6pPr marL="2743200" lvl="5" indent="-320039" algn="l">
              <a:lnSpc>
                <a:spcPct val="90000"/>
              </a:lnSpc>
              <a:spcBef>
                <a:spcPts val="3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61" name="Google Shape;61;p65"/>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96212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7754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56"/>
          <p:cNvSpPr txBox="1">
            <a:spLocks noGrp="1"/>
          </p:cNvSpPr>
          <p:nvPr>
            <p:ph type="ctrTitle"/>
          </p:nvPr>
        </p:nvSpPr>
        <p:spPr>
          <a:xfrm>
            <a:off x="832485" y="882376"/>
            <a:ext cx="747522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rgbClr val="FFFFFF"/>
              </a:buClr>
              <a:buSzPts val="6000"/>
              <a:buFont typeface="Corbel"/>
              <a:buNone/>
              <a:defRPr sz="60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6"/>
          <p:cNvSpPr txBox="1">
            <a:spLocks noGrp="1"/>
          </p:cNvSpPr>
          <p:nvPr>
            <p:ph type="subTitle" idx="1"/>
          </p:nvPr>
        </p:nvSpPr>
        <p:spPr>
          <a:xfrm>
            <a:off x="1282148" y="3869635"/>
            <a:ext cx="6575895"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1440"/>
              <a:buNone/>
              <a:defRPr sz="1800">
                <a:solidFill>
                  <a:srgbClr val="FFFFFF"/>
                </a:solidFill>
              </a:defRPr>
            </a:lvl1pPr>
            <a:lvl2pPr lvl="1" algn="ctr">
              <a:lnSpc>
                <a:spcPct val="90000"/>
              </a:lnSpc>
              <a:spcBef>
                <a:spcPts val="150"/>
              </a:spcBef>
              <a:spcAft>
                <a:spcPts val="0"/>
              </a:spcAft>
              <a:buSzPts val="1440"/>
              <a:buNone/>
              <a:defRPr sz="1800"/>
            </a:lvl2pPr>
            <a:lvl3pPr lvl="2" algn="ctr">
              <a:lnSpc>
                <a:spcPct val="90000"/>
              </a:lnSpc>
              <a:spcBef>
                <a:spcPts val="300"/>
              </a:spcBef>
              <a:spcAft>
                <a:spcPts val="0"/>
              </a:spcAft>
              <a:buSzPts val="1440"/>
              <a:buNone/>
              <a:defRPr sz="1800"/>
            </a:lvl3pPr>
            <a:lvl4pPr lvl="3" algn="ctr">
              <a:lnSpc>
                <a:spcPct val="90000"/>
              </a:lnSpc>
              <a:spcBef>
                <a:spcPts val="300"/>
              </a:spcBef>
              <a:spcAft>
                <a:spcPts val="0"/>
              </a:spcAft>
              <a:buSzPts val="1200"/>
              <a:buNone/>
              <a:defRPr sz="1500"/>
            </a:lvl4pPr>
            <a:lvl5pPr lvl="4" algn="ctr">
              <a:lnSpc>
                <a:spcPct val="90000"/>
              </a:lnSpc>
              <a:spcBef>
                <a:spcPts val="300"/>
              </a:spcBef>
              <a:spcAft>
                <a:spcPts val="0"/>
              </a:spcAft>
              <a:buSzPts val="1200"/>
              <a:buNone/>
              <a:defRPr sz="1500"/>
            </a:lvl5pPr>
            <a:lvl6pPr lvl="5" algn="ctr">
              <a:lnSpc>
                <a:spcPct val="90000"/>
              </a:lnSpc>
              <a:spcBef>
                <a:spcPts val="300"/>
              </a:spcBef>
              <a:spcAft>
                <a:spcPts val="0"/>
              </a:spcAft>
              <a:buSzPts val="1200"/>
              <a:buNone/>
              <a:defRPr sz="1500"/>
            </a:lvl6pPr>
            <a:lvl7pPr lvl="6" algn="ctr">
              <a:lnSpc>
                <a:spcPct val="90000"/>
              </a:lnSpc>
              <a:spcBef>
                <a:spcPts val="300"/>
              </a:spcBef>
              <a:spcAft>
                <a:spcPts val="0"/>
              </a:spcAft>
              <a:buSzPts val="1200"/>
              <a:buNone/>
              <a:defRPr sz="1500"/>
            </a:lvl7pPr>
            <a:lvl8pPr lvl="7" algn="ctr">
              <a:lnSpc>
                <a:spcPct val="90000"/>
              </a:lnSpc>
              <a:spcBef>
                <a:spcPts val="300"/>
              </a:spcBef>
              <a:spcAft>
                <a:spcPts val="0"/>
              </a:spcAft>
              <a:buSzPts val="1200"/>
              <a:buNone/>
              <a:defRPr sz="1500"/>
            </a:lvl8pPr>
            <a:lvl9pPr lvl="8" algn="ctr">
              <a:lnSpc>
                <a:spcPct val="90000"/>
              </a:lnSpc>
              <a:spcBef>
                <a:spcPts val="300"/>
              </a:spcBef>
              <a:spcAft>
                <a:spcPts val="300"/>
              </a:spcAft>
              <a:buSzPts val="1200"/>
              <a:buNone/>
              <a:defRPr sz="1500"/>
            </a:lvl9pPr>
          </a:lstStyle>
          <a:p>
            <a:endParaRPr/>
          </a:p>
        </p:txBody>
      </p:sp>
      <p:sp>
        <p:nvSpPr>
          <p:cNvPr id="21" name="Google Shape;21;p56"/>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57"/>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
        <p:cNvGrpSpPr/>
        <p:nvPr/>
      </p:nvGrpSpPr>
      <p:grpSpPr>
        <a:xfrm>
          <a:off x="0" y="0"/>
          <a:ext cx="0" cy="0"/>
          <a:chOff x="0" y="0"/>
          <a:chExt cx="0" cy="0"/>
        </a:xfrm>
      </p:grpSpPr>
      <p:sp>
        <p:nvSpPr>
          <p:cNvPr id="25" name="Google Shape;25;p58"/>
          <p:cNvSpPr txBox="1">
            <a:spLocks noGrp="1"/>
          </p:cNvSpPr>
          <p:nvPr>
            <p:ph type="title"/>
          </p:nvPr>
        </p:nvSpPr>
        <p:spPr>
          <a:xfrm>
            <a:off x="857250" y="1097280"/>
            <a:ext cx="283464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91347"/>
              </a:buClr>
              <a:buSzPts val="3000"/>
              <a:buFont typeface="Corbel"/>
              <a:buNone/>
              <a:defRPr sz="3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8"/>
          <p:cNvSpPr txBox="1">
            <a:spLocks noGrp="1"/>
          </p:cNvSpPr>
          <p:nvPr>
            <p:ph type="body" idx="1"/>
          </p:nvPr>
        </p:nvSpPr>
        <p:spPr>
          <a:xfrm>
            <a:off x="4129314" y="1097280"/>
            <a:ext cx="4149638" cy="466344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000"/>
              </a:spcBef>
              <a:spcAft>
                <a:spcPts val="0"/>
              </a:spcAft>
              <a:buSzPts val="1920"/>
              <a:buChar char="•"/>
              <a:defRPr sz="2400"/>
            </a:lvl1pPr>
            <a:lvl2pPr marL="914400" lvl="1" indent="-335280" algn="l">
              <a:lnSpc>
                <a:spcPct val="90000"/>
              </a:lnSpc>
              <a:spcBef>
                <a:spcPts val="150"/>
              </a:spcBef>
              <a:spcAft>
                <a:spcPts val="0"/>
              </a:spcAft>
              <a:buSzPts val="1680"/>
              <a:buChar char="•"/>
              <a:defRPr sz="2100"/>
            </a:lvl2pPr>
            <a:lvl3pPr marL="1371600" lvl="2" indent="-320039" algn="l">
              <a:lnSpc>
                <a:spcPct val="90000"/>
              </a:lnSpc>
              <a:spcBef>
                <a:spcPts val="300"/>
              </a:spcBef>
              <a:spcAft>
                <a:spcPts val="0"/>
              </a:spcAft>
              <a:buSzPts val="1440"/>
              <a:buChar char="•"/>
              <a:defRPr sz="1800"/>
            </a:lvl3pPr>
            <a:lvl4pPr marL="1828800" lvl="3" indent="-304800" algn="l">
              <a:lnSpc>
                <a:spcPct val="90000"/>
              </a:lnSpc>
              <a:spcBef>
                <a:spcPts val="300"/>
              </a:spcBef>
              <a:spcAft>
                <a:spcPts val="0"/>
              </a:spcAft>
              <a:buSzPts val="1200"/>
              <a:buChar char="•"/>
              <a:defRPr sz="1500"/>
            </a:lvl4pPr>
            <a:lvl5pPr marL="2286000" lvl="4" indent="-304800" algn="l">
              <a:lnSpc>
                <a:spcPct val="90000"/>
              </a:lnSpc>
              <a:spcBef>
                <a:spcPts val="300"/>
              </a:spcBef>
              <a:spcAft>
                <a:spcPts val="0"/>
              </a:spcAft>
              <a:buSzPts val="1200"/>
              <a:buChar char="•"/>
              <a:defRPr sz="1500"/>
            </a:lvl5pPr>
            <a:lvl6pPr marL="2743200" lvl="5" indent="-304800" algn="l">
              <a:lnSpc>
                <a:spcPct val="90000"/>
              </a:lnSpc>
              <a:spcBef>
                <a:spcPts val="300"/>
              </a:spcBef>
              <a:spcAft>
                <a:spcPts val="0"/>
              </a:spcAft>
              <a:buSzPts val="1200"/>
              <a:buChar char="•"/>
              <a:defRPr sz="1500"/>
            </a:lvl6pPr>
            <a:lvl7pPr marL="3200400" lvl="6" indent="-304800" algn="l">
              <a:lnSpc>
                <a:spcPct val="90000"/>
              </a:lnSpc>
              <a:spcBef>
                <a:spcPts val="300"/>
              </a:spcBef>
              <a:spcAft>
                <a:spcPts val="0"/>
              </a:spcAft>
              <a:buSzPts val="1200"/>
              <a:buChar char="•"/>
              <a:defRPr sz="1500"/>
            </a:lvl7pPr>
            <a:lvl8pPr marL="3657600" lvl="7" indent="-304800" algn="l">
              <a:lnSpc>
                <a:spcPct val="90000"/>
              </a:lnSpc>
              <a:spcBef>
                <a:spcPts val="300"/>
              </a:spcBef>
              <a:spcAft>
                <a:spcPts val="0"/>
              </a:spcAft>
              <a:buSzPts val="1200"/>
              <a:buChar char="•"/>
              <a:defRPr sz="1500"/>
            </a:lvl8pPr>
            <a:lvl9pPr marL="4114800" lvl="8" indent="-304800" algn="l">
              <a:lnSpc>
                <a:spcPct val="90000"/>
              </a:lnSpc>
              <a:spcBef>
                <a:spcPts val="300"/>
              </a:spcBef>
              <a:spcAft>
                <a:spcPts val="300"/>
              </a:spcAft>
              <a:buSzPts val="1200"/>
              <a:buChar char="•"/>
              <a:defRPr sz="1500"/>
            </a:lvl9pPr>
          </a:lstStyle>
          <a:p>
            <a:endParaRPr/>
          </a:p>
        </p:txBody>
      </p:sp>
      <p:sp>
        <p:nvSpPr>
          <p:cNvPr id="27" name="Google Shape;27;p58"/>
          <p:cNvSpPr txBox="1">
            <a:spLocks noGrp="1"/>
          </p:cNvSpPr>
          <p:nvPr>
            <p:ph type="body" idx="2"/>
          </p:nvPr>
        </p:nvSpPr>
        <p:spPr>
          <a:xfrm>
            <a:off x="857250" y="2834640"/>
            <a:ext cx="2834640" cy="292608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20"/>
              <a:buNone/>
              <a:defRPr sz="1275"/>
            </a:lvl1pPr>
            <a:lvl2pPr marL="914400" lvl="1" indent="-228600" algn="l">
              <a:lnSpc>
                <a:spcPct val="90000"/>
              </a:lnSpc>
              <a:spcBef>
                <a:spcPts val="150"/>
              </a:spcBef>
              <a:spcAft>
                <a:spcPts val="0"/>
              </a:spcAft>
              <a:buSzPts val="720"/>
              <a:buNone/>
              <a:defRPr sz="900"/>
            </a:lvl2pPr>
            <a:lvl3pPr marL="1371600" lvl="2" indent="-228600" algn="l">
              <a:lnSpc>
                <a:spcPct val="90000"/>
              </a:lnSpc>
              <a:spcBef>
                <a:spcPts val="300"/>
              </a:spcBef>
              <a:spcAft>
                <a:spcPts val="0"/>
              </a:spcAft>
              <a:buSzPts val="600"/>
              <a:buNone/>
              <a:defRPr sz="750"/>
            </a:lvl3pPr>
            <a:lvl4pPr marL="1828800" lvl="3" indent="-228600" algn="l">
              <a:lnSpc>
                <a:spcPct val="90000"/>
              </a:lnSpc>
              <a:spcBef>
                <a:spcPts val="300"/>
              </a:spcBef>
              <a:spcAft>
                <a:spcPts val="0"/>
              </a:spcAft>
              <a:buSzPts val="540"/>
              <a:buNone/>
              <a:defRPr sz="675"/>
            </a:lvl4pPr>
            <a:lvl5pPr marL="2286000" lvl="4" indent="-228600" algn="l">
              <a:lnSpc>
                <a:spcPct val="90000"/>
              </a:lnSpc>
              <a:spcBef>
                <a:spcPts val="300"/>
              </a:spcBef>
              <a:spcAft>
                <a:spcPts val="0"/>
              </a:spcAft>
              <a:buSzPts val="540"/>
              <a:buNone/>
              <a:defRPr sz="675"/>
            </a:lvl5pPr>
            <a:lvl6pPr marL="2743200" lvl="5" indent="-228600" algn="l">
              <a:lnSpc>
                <a:spcPct val="90000"/>
              </a:lnSpc>
              <a:spcBef>
                <a:spcPts val="300"/>
              </a:spcBef>
              <a:spcAft>
                <a:spcPts val="0"/>
              </a:spcAft>
              <a:buSzPts val="540"/>
              <a:buNone/>
              <a:defRPr sz="675"/>
            </a:lvl6pPr>
            <a:lvl7pPr marL="3200400" lvl="6" indent="-228600" algn="l">
              <a:lnSpc>
                <a:spcPct val="90000"/>
              </a:lnSpc>
              <a:spcBef>
                <a:spcPts val="300"/>
              </a:spcBef>
              <a:spcAft>
                <a:spcPts val="0"/>
              </a:spcAft>
              <a:buSzPts val="540"/>
              <a:buNone/>
              <a:defRPr sz="675"/>
            </a:lvl7pPr>
            <a:lvl8pPr marL="3657600" lvl="7" indent="-228600" algn="l">
              <a:lnSpc>
                <a:spcPct val="90000"/>
              </a:lnSpc>
              <a:spcBef>
                <a:spcPts val="300"/>
              </a:spcBef>
              <a:spcAft>
                <a:spcPts val="0"/>
              </a:spcAft>
              <a:buSzPts val="540"/>
              <a:buNone/>
              <a:defRPr sz="675"/>
            </a:lvl8pPr>
            <a:lvl9pPr marL="4114800" lvl="8" indent="-228600" algn="l">
              <a:lnSpc>
                <a:spcPct val="90000"/>
              </a:lnSpc>
              <a:spcBef>
                <a:spcPts val="300"/>
              </a:spcBef>
              <a:spcAft>
                <a:spcPts val="300"/>
              </a:spcAft>
              <a:buSzPts val="540"/>
              <a:buNone/>
              <a:defRPr sz="675"/>
            </a:lvl9pPr>
          </a:lstStyle>
          <a:p>
            <a:endParaRPr/>
          </a:p>
        </p:txBody>
      </p:sp>
      <p:sp>
        <p:nvSpPr>
          <p:cNvPr id="28" name="Google Shape;28;p58"/>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59"/>
          <p:cNvSpPr txBox="1">
            <a:spLocks noGrp="1"/>
          </p:cNvSpPr>
          <p:nvPr>
            <p:ph type="title"/>
          </p:nvPr>
        </p:nvSpPr>
        <p:spPr>
          <a:xfrm>
            <a:off x="829818" y="1173575"/>
            <a:ext cx="747522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rgbClr val="491347"/>
              </a:buClr>
              <a:buSzPts val="6000"/>
              <a:buFont typeface="Corbel"/>
              <a:buNone/>
              <a:defRPr sz="60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9"/>
          <p:cNvSpPr txBox="1">
            <a:spLocks noGrp="1"/>
          </p:cNvSpPr>
          <p:nvPr>
            <p:ph type="body" idx="1"/>
          </p:nvPr>
        </p:nvSpPr>
        <p:spPr>
          <a:xfrm>
            <a:off x="1282446" y="4154520"/>
            <a:ext cx="6576822"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1440"/>
              <a:buNone/>
              <a:defRPr sz="1800">
                <a:solidFill>
                  <a:schemeClr val="accent1"/>
                </a:solidFill>
              </a:defRPr>
            </a:lvl1pPr>
            <a:lvl2pPr marL="914400" lvl="1" indent="-228600" algn="l">
              <a:lnSpc>
                <a:spcPct val="90000"/>
              </a:lnSpc>
              <a:spcBef>
                <a:spcPts val="150"/>
              </a:spcBef>
              <a:spcAft>
                <a:spcPts val="0"/>
              </a:spcAft>
              <a:buSzPts val="1080"/>
              <a:buNone/>
              <a:defRPr sz="1350">
                <a:solidFill>
                  <a:srgbClr val="888888"/>
                </a:solidFill>
              </a:defRPr>
            </a:lvl2pPr>
            <a:lvl3pPr marL="1371600" lvl="2" indent="-228600" algn="l">
              <a:lnSpc>
                <a:spcPct val="90000"/>
              </a:lnSpc>
              <a:spcBef>
                <a:spcPts val="300"/>
              </a:spcBef>
              <a:spcAft>
                <a:spcPts val="0"/>
              </a:spcAft>
              <a:buSzPts val="960"/>
              <a:buNone/>
              <a:defRPr sz="1200">
                <a:solidFill>
                  <a:srgbClr val="888888"/>
                </a:solidFill>
              </a:defRPr>
            </a:lvl3pPr>
            <a:lvl4pPr marL="1828800" lvl="3" indent="-228600" algn="l">
              <a:lnSpc>
                <a:spcPct val="90000"/>
              </a:lnSpc>
              <a:spcBef>
                <a:spcPts val="300"/>
              </a:spcBef>
              <a:spcAft>
                <a:spcPts val="0"/>
              </a:spcAft>
              <a:buSzPts val="840"/>
              <a:buNone/>
              <a:defRPr sz="1050">
                <a:solidFill>
                  <a:srgbClr val="888888"/>
                </a:solidFill>
              </a:defRPr>
            </a:lvl4pPr>
            <a:lvl5pPr marL="2286000" lvl="4" indent="-228600" algn="l">
              <a:lnSpc>
                <a:spcPct val="90000"/>
              </a:lnSpc>
              <a:spcBef>
                <a:spcPts val="300"/>
              </a:spcBef>
              <a:spcAft>
                <a:spcPts val="0"/>
              </a:spcAft>
              <a:buSzPts val="840"/>
              <a:buNone/>
              <a:defRPr sz="1050">
                <a:solidFill>
                  <a:srgbClr val="888888"/>
                </a:solidFill>
              </a:defRPr>
            </a:lvl5pPr>
            <a:lvl6pPr marL="2743200" lvl="5" indent="-228600" algn="l">
              <a:lnSpc>
                <a:spcPct val="90000"/>
              </a:lnSpc>
              <a:spcBef>
                <a:spcPts val="300"/>
              </a:spcBef>
              <a:spcAft>
                <a:spcPts val="0"/>
              </a:spcAft>
              <a:buSzPts val="840"/>
              <a:buNone/>
              <a:defRPr sz="1050">
                <a:solidFill>
                  <a:srgbClr val="888888"/>
                </a:solidFill>
              </a:defRPr>
            </a:lvl6pPr>
            <a:lvl7pPr marL="3200400" lvl="6" indent="-228600" algn="l">
              <a:lnSpc>
                <a:spcPct val="90000"/>
              </a:lnSpc>
              <a:spcBef>
                <a:spcPts val="300"/>
              </a:spcBef>
              <a:spcAft>
                <a:spcPts val="0"/>
              </a:spcAft>
              <a:buSzPts val="840"/>
              <a:buNone/>
              <a:defRPr sz="1050">
                <a:solidFill>
                  <a:srgbClr val="888888"/>
                </a:solidFill>
              </a:defRPr>
            </a:lvl7pPr>
            <a:lvl8pPr marL="3657600" lvl="7" indent="-228600" algn="l">
              <a:lnSpc>
                <a:spcPct val="90000"/>
              </a:lnSpc>
              <a:spcBef>
                <a:spcPts val="300"/>
              </a:spcBef>
              <a:spcAft>
                <a:spcPts val="0"/>
              </a:spcAft>
              <a:buSzPts val="840"/>
              <a:buNone/>
              <a:defRPr sz="1050">
                <a:solidFill>
                  <a:srgbClr val="888888"/>
                </a:solidFill>
              </a:defRPr>
            </a:lvl8pPr>
            <a:lvl9pPr marL="4114800" lvl="8" indent="-228600" algn="l">
              <a:lnSpc>
                <a:spcPct val="90000"/>
              </a:lnSpc>
              <a:spcBef>
                <a:spcPts val="300"/>
              </a:spcBef>
              <a:spcAft>
                <a:spcPts val="300"/>
              </a:spcAft>
              <a:buSzPts val="840"/>
              <a:buNone/>
              <a:defRPr sz="1050">
                <a:solidFill>
                  <a:srgbClr val="888888"/>
                </a:solidFill>
              </a:defRPr>
            </a:lvl9pPr>
          </a:lstStyle>
          <a:p>
            <a:endParaRPr/>
          </a:p>
        </p:txBody>
      </p:sp>
      <p:sp>
        <p:nvSpPr>
          <p:cNvPr id="32" name="Google Shape;32;p59"/>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3" name="Google Shape;33;p59"/>
          <p:cNvCxnSpPr/>
          <p:nvPr/>
        </p:nvCxnSpPr>
        <p:spPr>
          <a:xfrm>
            <a:off x="1485900" y="4020408"/>
            <a:ext cx="61722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0"/>
          <p:cNvSpPr txBox="1">
            <a:spLocks noGrp="1"/>
          </p:cNvSpPr>
          <p:nvPr>
            <p:ph type="title"/>
          </p:nvPr>
        </p:nvSpPr>
        <p:spPr>
          <a:xfrm>
            <a:off x="857250" y="609600"/>
            <a:ext cx="7337844" cy="868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913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0"/>
          <p:cNvSpPr txBox="1">
            <a:spLocks noGrp="1"/>
          </p:cNvSpPr>
          <p:nvPr>
            <p:ph type="body" idx="1"/>
          </p:nvPr>
        </p:nvSpPr>
        <p:spPr>
          <a:xfrm>
            <a:off x="857250" y="2057399"/>
            <a:ext cx="3566160" cy="402336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37" name="Google Shape;37;p60"/>
          <p:cNvSpPr txBox="1">
            <a:spLocks noGrp="1"/>
          </p:cNvSpPr>
          <p:nvPr>
            <p:ph type="body" idx="2"/>
          </p:nvPr>
        </p:nvSpPr>
        <p:spPr>
          <a:xfrm>
            <a:off x="4700709" y="2057400"/>
            <a:ext cx="3566160" cy="402336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38" name="Google Shape;38;p60"/>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1"/>
          <p:cNvSpPr txBox="1">
            <a:spLocks noGrp="1"/>
          </p:cNvSpPr>
          <p:nvPr>
            <p:ph type="title"/>
          </p:nvPr>
        </p:nvSpPr>
        <p:spPr>
          <a:xfrm>
            <a:off x="857250" y="609600"/>
            <a:ext cx="7337844" cy="868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913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1"/>
          <p:cNvSpPr txBox="1">
            <a:spLocks noGrp="1"/>
          </p:cNvSpPr>
          <p:nvPr>
            <p:ph type="body" idx="1"/>
          </p:nvPr>
        </p:nvSpPr>
        <p:spPr>
          <a:xfrm>
            <a:off x="857250" y="2001511"/>
            <a:ext cx="356616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440"/>
              <a:buNone/>
              <a:defRPr sz="1800" b="1"/>
            </a:lvl1pPr>
            <a:lvl2pPr marL="914400" lvl="1" indent="-228600" algn="l">
              <a:lnSpc>
                <a:spcPct val="90000"/>
              </a:lnSpc>
              <a:spcBef>
                <a:spcPts val="150"/>
              </a:spcBef>
              <a:spcAft>
                <a:spcPts val="0"/>
              </a:spcAft>
              <a:buSzPts val="1200"/>
              <a:buNone/>
              <a:defRPr sz="1500" b="1"/>
            </a:lvl2pPr>
            <a:lvl3pPr marL="1371600" lvl="2" indent="-228600" algn="l">
              <a:lnSpc>
                <a:spcPct val="90000"/>
              </a:lnSpc>
              <a:spcBef>
                <a:spcPts val="300"/>
              </a:spcBef>
              <a:spcAft>
                <a:spcPts val="0"/>
              </a:spcAft>
              <a:buSzPts val="1080"/>
              <a:buNone/>
              <a:defRPr sz="1350" b="1"/>
            </a:lvl3pPr>
            <a:lvl4pPr marL="1828800" lvl="3" indent="-228600" algn="l">
              <a:lnSpc>
                <a:spcPct val="90000"/>
              </a:lnSpc>
              <a:spcBef>
                <a:spcPts val="300"/>
              </a:spcBef>
              <a:spcAft>
                <a:spcPts val="0"/>
              </a:spcAft>
              <a:buSzPts val="960"/>
              <a:buNone/>
              <a:defRPr sz="1200" b="1"/>
            </a:lvl4pPr>
            <a:lvl5pPr marL="2286000" lvl="4" indent="-228600" algn="l">
              <a:lnSpc>
                <a:spcPct val="90000"/>
              </a:lnSpc>
              <a:spcBef>
                <a:spcPts val="300"/>
              </a:spcBef>
              <a:spcAft>
                <a:spcPts val="0"/>
              </a:spcAft>
              <a:buSzPts val="960"/>
              <a:buNone/>
              <a:defRPr sz="1200" b="1"/>
            </a:lvl5pPr>
            <a:lvl6pPr marL="2743200" lvl="5" indent="-228600" algn="l">
              <a:lnSpc>
                <a:spcPct val="90000"/>
              </a:lnSpc>
              <a:spcBef>
                <a:spcPts val="300"/>
              </a:spcBef>
              <a:spcAft>
                <a:spcPts val="0"/>
              </a:spcAft>
              <a:buSzPts val="960"/>
              <a:buNone/>
              <a:defRPr sz="1200" b="1"/>
            </a:lvl6pPr>
            <a:lvl7pPr marL="3200400" lvl="6" indent="-228600" algn="l">
              <a:lnSpc>
                <a:spcPct val="90000"/>
              </a:lnSpc>
              <a:spcBef>
                <a:spcPts val="300"/>
              </a:spcBef>
              <a:spcAft>
                <a:spcPts val="0"/>
              </a:spcAft>
              <a:buSzPts val="960"/>
              <a:buNone/>
              <a:defRPr sz="1200" b="1"/>
            </a:lvl7pPr>
            <a:lvl8pPr marL="3657600" lvl="7" indent="-228600" algn="l">
              <a:lnSpc>
                <a:spcPct val="90000"/>
              </a:lnSpc>
              <a:spcBef>
                <a:spcPts val="300"/>
              </a:spcBef>
              <a:spcAft>
                <a:spcPts val="0"/>
              </a:spcAft>
              <a:buSzPts val="960"/>
              <a:buNone/>
              <a:defRPr sz="1200" b="1"/>
            </a:lvl8pPr>
            <a:lvl9pPr marL="4114800" lvl="8" indent="-228600" algn="l">
              <a:lnSpc>
                <a:spcPct val="90000"/>
              </a:lnSpc>
              <a:spcBef>
                <a:spcPts val="300"/>
              </a:spcBef>
              <a:spcAft>
                <a:spcPts val="300"/>
              </a:spcAft>
              <a:buSzPts val="960"/>
              <a:buNone/>
              <a:defRPr sz="1200" b="1"/>
            </a:lvl9pPr>
          </a:lstStyle>
          <a:p>
            <a:endParaRPr/>
          </a:p>
        </p:txBody>
      </p:sp>
      <p:sp>
        <p:nvSpPr>
          <p:cNvPr id="42" name="Google Shape;42;p61"/>
          <p:cNvSpPr txBox="1">
            <a:spLocks noGrp="1"/>
          </p:cNvSpPr>
          <p:nvPr>
            <p:ph type="body" idx="2"/>
          </p:nvPr>
        </p:nvSpPr>
        <p:spPr>
          <a:xfrm>
            <a:off x="857250" y="2721483"/>
            <a:ext cx="3566160" cy="338328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43" name="Google Shape;43;p61"/>
          <p:cNvSpPr txBox="1">
            <a:spLocks noGrp="1"/>
          </p:cNvSpPr>
          <p:nvPr>
            <p:ph type="body" idx="3"/>
          </p:nvPr>
        </p:nvSpPr>
        <p:spPr>
          <a:xfrm>
            <a:off x="4701880" y="1999032"/>
            <a:ext cx="356616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440"/>
              <a:buNone/>
              <a:defRPr sz="1800" b="1"/>
            </a:lvl1pPr>
            <a:lvl2pPr marL="914400" lvl="1" indent="-228600" algn="l">
              <a:lnSpc>
                <a:spcPct val="90000"/>
              </a:lnSpc>
              <a:spcBef>
                <a:spcPts val="150"/>
              </a:spcBef>
              <a:spcAft>
                <a:spcPts val="0"/>
              </a:spcAft>
              <a:buSzPts val="1200"/>
              <a:buNone/>
              <a:defRPr sz="1500" b="1"/>
            </a:lvl2pPr>
            <a:lvl3pPr marL="1371600" lvl="2" indent="-228600" algn="l">
              <a:lnSpc>
                <a:spcPct val="90000"/>
              </a:lnSpc>
              <a:spcBef>
                <a:spcPts val="300"/>
              </a:spcBef>
              <a:spcAft>
                <a:spcPts val="0"/>
              </a:spcAft>
              <a:buSzPts val="1080"/>
              <a:buNone/>
              <a:defRPr sz="1350" b="1"/>
            </a:lvl3pPr>
            <a:lvl4pPr marL="1828800" lvl="3" indent="-228600" algn="l">
              <a:lnSpc>
                <a:spcPct val="90000"/>
              </a:lnSpc>
              <a:spcBef>
                <a:spcPts val="300"/>
              </a:spcBef>
              <a:spcAft>
                <a:spcPts val="0"/>
              </a:spcAft>
              <a:buSzPts val="960"/>
              <a:buNone/>
              <a:defRPr sz="1200" b="1"/>
            </a:lvl4pPr>
            <a:lvl5pPr marL="2286000" lvl="4" indent="-228600" algn="l">
              <a:lnSpc>
                <a:spcPct val="90000"/>
              </a:lnSpc>
              <a:spcBef>
                <a:spcPts val="300"/>
              </a:spcBef>
              <a:spcAft>
                <a:spcPts val="0"/>
              </a:spcAft>
              <a:buSzPts val="960"/>
              <a:buNone/>
              <a:defRPr sz="1200" b="1"/>
            </a:lvl5pPr>
            <a:lvl6pPr marL="2743200" lvl="5" indent="-228600" algn="l">
              <a:lnSpc>
                <a:spcPct val="90000"/>
              </a:lnSpc>
              <a:spcBef>
                <a:spcPts val="300"/>
              </a:spcBef>
              <a:spcAft>
                <a:spcPts val="0"/>
              </a:spcAft>
              <a:buSzPts val="960"/>
              <a:buNone/>
              <a:defRPr sz="1200" b="1"/>
            </a:lvl6pPr>
            <a:lvl7pPr marL="3200400" lvl="6" indent="-228600" algn="l">
              <a:lnSpc>
                <a:spcPct val="90000"/>
              </a:lnSpc>
              <a:spcBef>
                <a:spcPts val="300"/>
              </a:spcBef>
              <a:spcAft>
                <a:spcPts val="0"/>
              </a:spcAft>
              <a:buSzPts val="960"/>
              <a:buNone/>
              <a:defRPr sz="1200" b="1"/>
            </a:lvl7pPr>
            <a:lvl8pPr marL="3657600" lvl="7" indent="-228600" algn="l">
              <a:lnSpc>
                <a:spcPct val="90000"/>
              </a:lnSpc>
              <a:spcBef>
                <a:spcPts val="300"/>
              </a:spcBef>
              <a:spcAft>
                <a:spcPts val="0"/>
              </a:spcAft>
              <a:buSzPts val="960"/>
              <a:buNone/>
              <a:defRPr sz="1200" b="1"/>
            </a:lvl8pPr>
            <a:lvl9pPr marL="4114800" lvl="8" indent="-228600" algn="l">
              <a:lnSpc>
                <a:spcPct val="90000"/>
              </a:lnSpc>
              <a:spcBef>
                <a:spcPts val="300"/>
              </a:spcBef>
              <a:spcAft>
                <a:spcPts val="300"/>
              </a:spcAft>
              <a:buSzPts val="960"/>
              <a:buNone/>
              <a:defRPr sz="1200" b="1"/>
            </a:lvl9pPr>
          </a:lstStyle>
          <a:p>
            <a:endParaRPr/>
          </a:p>
        </p:txBody>
      </p:sp>
      <p:sp>
        <p:nvSpPr>
          <p:cNvPr id="44" name="Google Shape;44;p61"/>
          <p:cNvSpPr txBox="1">
            <a:spLocks noGrp="1"/>
          </p:cNvSpPr>
          <p:nvPr>
            <p:ph type="body" idx="4"/>
          </p:nvPr>
        </p:nvSpPr>
        <p:spPr>
          <a:xfrm>
            <a:off x="4701880" y="2719322"/>
            <a:ext cx="3566160" cy="3383280"/>
          </a:xfrm>
          <a:prstGeom prst="rect">
            <a:avLst/>
          </a:prstGeom>
          <a:noFill/>
          <a:ln>
            <a:noFill/>
          </a:ln>
        </p:spPr>
        <p:txBody>
          <a:bodyPr spcFirstLastPara="1" wrap="square" lIns="91425" tIns="45700" rIns="91425" bIns="45700" anchor="t" anchorCtr="0">
            <a:normAutofit/>
          </a:bodyPr>
          <a:lstStyle>
            <a:lvl1pPr marL="457200" lvl="0" indent="-312420" algn="l">
              <a:lnSpc>
                <a:spcPct val="90000"/>
              </a:lnSpc>
              <a:spcBef>
                <a:spcPts val="1000"/>
              </a:spcBef>
              <a:spcAft>
                <a:spcPts val="0"/>
              </a:spcAft>
              <a:buSzPts val="1320"/>
              <a:buChar char="•"/>
              <a:defRPr sz="1650"/>
            </a:lvl1pPr>
            <a:lvl2pPr marL="914400" lvl="1" indent="-304800" algn="l">
              <a:lnSpc>
                <a:spcPct val="90000"/>
              </a:lnSpc>
              <a:spcBef>
                <a:spcPts val="150"/>
              </a:spcBef>
              <a:spcAft>
                <a:spcPts val="0"/>
              </a:spcAft>
              <a:buSzPts val="1200"/>
              <a:buChar char="•"/>
              <a:defRPr sz="1500"/>
            </a:lvl2pPr>
            <a:lvl3pPr marL="1371600" lvl="2" indent="-297180" algn="l">
              <a:lnSpc>
                <a:spcPct val="90000"/>
              </a:lnSpc>
              <a:spcBef>
                <a:spcPts val="300"/>
              </a:spcBef>
              <a:spcAft>
                <a:spcPts val="0"/>
              </a:spcAft>
              <a:buSzPts val="1080"/>
              <a:buChar char="•"/>
              <a:defRPr sz="1350"/>
            </a:lvl3pPr>
            <a:lvl4pPr marL="1828800" lvl="3" indent="-289560" algn="l">
              <a:lnSpc>
                <a:spcPct val="90000"/>
              </a:lnSpc>
              <a:spcBef>
                <a:spcPts val="300"/>
              </a:spcBef>
              <a:spcAft>
                <a:spcPts val="0"/>
              </a:spcAft>
              <a:buSzPts val="960"/>
              <a:buChar char="•"/>
              <a:defRPr sz="1200"/>
            </a:lvl4pPr>
            <a:lvl5pPr marL="2286000" lvl="4" indent="-289560" algn="l">
              <a:lnSpc>
                <a:spcPct val="90000"/>
              </a:lnSpc>
              <a:spcBef>
                <a:spcPts val="300"/>
              </a:spcBef>
              <a:spcAft>
                <a:spcPts val="0"/>
              </a:spcAft>
              <a:buSzPts val="960"/>
              <a:buChar char="•"/>
              <a:defRPr sz="1200"/>
            </a:lvl5pPr>
            <a:lvl6pPr marL="2743200" lvl="5" indent="-289560" algn="l">
              <a:lnSpc>
                <a:spcPct val="90000"/>
              </a:lnSpc>
              <a:spcBef>
                <a:spcPts val="300"/>
              </a:spcBef>
              <a:spcAft>
                <a:spcPts val="0"/>
              </a:spcAft>
              <a:buSzPts val="960"/>
              <a:buChar char="•"/>
              <a:defRPr sz="1200"/>
            </a:lvl6pPr>
            <a:lvl7pPr marL="3200400" lvl="6" indent="-289560" algn="l">
              <a:lnSpc>
                <a:spcPct val="90000"/>
              </a:lnSpc>
              <a:spcBef>
                <a:spcPts val="300"/>
              </a:spcBef>
              <a:spcAft>
                <a:spcPts val="0"/>
              </a:spcAft>
              <a:buSzPts val="960"/>
              <a:buChar char="•"/>
              <a:defRPr sz="1200"/>
            </a:lvl7pPr>
            <a:lvl8pPr marL="3657600" lvl="7" indent="-289559" algn="l">
              <a:lnSpc>
                <a:spcPct val="90000"/>
              </a:lnSpc>
              <a:spcBef>
                <a:spcPts val="300"/>
              </a:spcBef>
              <a:spcAft>
                <a:spcPts val="0"/>
              </a:spcAft>
              <a:buSzPts val="960"/>
              <a:buChar char="•"/>
              <a:defRPr sz="1200"/>
            </a:lvl8pPr>
            <a:lvl9pPr marL="4114800" lvl="8" indent="-289559" algn="l">
              <a:lnSpc>
                <a:spcPct val="90000"/>
              </a:lnSpc>
              <a:spcBef>
                <a:spcPts val="300"/>
              </a:spcBef>
              <a:spcAft>
                <a:spcPts val="300"/>
              </a:spcAft>
              <a:buSzPts val="960"/>
              <a:buChar char="•"/>
              <a:defRPr sz="1200"/>
            </a:lvl9pPr>
          </a:lstStyle>
          <a:p>
            <a:endParaRPr/>
          </a:p>
        </p:txBody>
      </p:sp>
      <p:sp>
        <p:nvSpPr>
          <p:cNvPr id="45" name="Google Shape;45;p61"/>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2"/>
          <p:cNvSpPr txBox="1">
            <a:spLocks noGrp="1"/>
          </p:cNvSpPr>
          <p:nvPr>
            <p:ph type="title"/>
          </p:nvPr>
        </p:nvSpPr>
        <p:spPr>
          <a:xfrm>
            <a:off x="857250" y="609600"/>
            <a:ext cx="7337844" cy="8686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91347"/>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2"/>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857250" y="1097280"/>
            <a:ext cx="283464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491347"/>
              </a:buClr>
              <a:buSzPts val="3000"/>
              <a:buFont typeface="Corbel"/>
              <a:buNone/>
              <a:defRPr sz="3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a:spLocks noGrp="1"/>
          </p:cNvSpPr>
          <p:nvPr>
            <p:ph type="pic" idx="2"/>
          </p:nvPr>
        </p:nvSpPr>
        <p:spPr>
          <a:xfrm>
            <a:off x="4019107" y="1069847"/>
            <a:ext cx="4257703" cy="4645153"/>
          </a:xfrm>
          <a:prstGeom prst="rect">
            <a:avLst/>
          </a:prstGeom>
          <a:noFill/>
          <a:ln>
            <a:noFill/>
          </a:ln>
        </p:spPr>
        <p:txBody>
          <a:bodyPr spcFirstLastPara="1" wrap="square" lIns="274300" tIns="182875" rIns="91425" bIns="45700" anchor="t" anchorCtr="0">
            <a:normAutofit/>
          </a:bodyPr>
          <a:lstStyle>
            <a:lvl1pPr marR="0" lvl="0" algn="l" rtl="0">
              <a:lnSpc>
                <a:spcPct val="90000"/>
              </a:lnSpc>
              <a:spcBef>
                <a:spcPts val="1000"/>
              </a:spcBef>
              <a:spcAft>
                <a:spcPts val="0"/>
              </a:spcAft>
              <a:buClr>
                <a:schemeClr val="accent1"/>
              </a:buClr>
              <a:buSzPts val="1680"/>
              <a:buFont typeface="Corbel"/>
              <a:buNone/>
              <a:defRPr sz="2100" b="0" i="0" u="none" strike="noStrike" cap="none">
                <a:solidFill>
                  <a:srgbClr val="491347"/>
                </a:solidFill>
                <a:latin typeface="Corbel"/>
                <a:ea typeface="Corbel"/>
                <a:cs typeface="Corbel"/>
                <a:sym typeface="Corbel"/>
              </a:defRPr>
            </a:lvl1pPr>
            <a:lvl2pPr marR="0" lvl="1" algn="l" rtl="0">
              <a:lnSpc>
                <a:spcPct val="90000"/>
              </a:lnSpc>
              <a:spcBef>
                <a:spcPts val="150"/>
              </a:spcBef>
              <a:spcAft>
                <a:spcPts val="0"/>
              </a:spcAft>
              <a:buClr>
                <a:schemeClr val="accent1"/>
              </a:buClr>
              <a:buSzPts val="1680"/>
              <a:buFont typeface="Corbel"/>
              <a:buNone/>
              <a:defRPr sz="2100" b="0" i="0" u="none" strike="noStrike" cap="none">
                <a:solidFill>
                  <a:srgbClr val="6D1D6B"/>
                </a:solidFill>
                <a:latin typeface="Corbel"/>
                <a:ea typeface="Corbel"/>
                <a:cs typeface="Corbel"/>
                <a:sym typeface="Corbel"/>
              </a:defRPr>
            </a:lvl2pPr>
            <a:lvl3pPr marR="0" lvl="2" algn="l" rtl="0">
              <a:lnSpc>
                <a:spcPct val="90000"/>
              </a:lnSpc>
              <a:spcBef>
                <a:spcPts val="300"/>
              </a:spcBef>
              <a:spcAft>
                <a:spcPts val="0"/>
              </a:spcAft>
              <a:buClr>
                <a:schemeClr val="accent1"/>
              </a:buClr>
              <a:buSzPts val="1440"/>
              <a:buFont typeface="Corbel"/>
              <a:buNone/>
              <a:defRPr sz="1800" b="0" i="0" u="none" strike="noStrike" cap="none">
                <a:solidFill>
                  <a:schemeClr val="accent1"/>
                </a:solidFill>
                <a:latin typeface="Corbel"/>
                <a:ea typeface="Corbel"/>
                <a:cs typeface="Corbel"/>
                <a:sym typeface="Corbel"/>
              </a:defRPr>
            </a:lvl3pPr>
            <a:lvl4pPr marR="0" lvl="3"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4pPr>
            <a:lvl5pPr marR="0" lvl="4"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5pPr>
            <a:lvl6pPr marR="0" lvl="5"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6pPr>
            <a:lvl7pPr marR="0" lvl="6"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7pPr>
            <a:lvl8pPr marR="0" lvl="7" algn="l" rtl="0">
              <a:lnSpc>
                <a:spcPct val="90000"/>
              </a:lnSpc>
              <a:spcBef>
                <a:spcPts val="300"/>
              </a:spcBef>
              <a:spcAft>
                <a:spcPts val="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8pPr>
            <a:lvl9pPr marR="0" lvl="8" algn="l" rtl="0">
              <a:lnSpc>
                <a:spcPct val="90000"/>
              </a:lnSpc>
              <a:spcBef>
                <a:spcPts val="300"/>
              </a:spcBef>
              <a:spcAft>
                <a:spcPts val="300"/>
              </a:spcAft>
              <a:buClr>
                <a:schemeClr val="accent1"/>
              </a:buClr>
              <a:buSzPts val="1200"/>
              <a:buFont typeface="Corbel"/>
              <a:buNone/>
              <a:defRPr sz="1500" b="0" i="0" u="none" strike="noStrike" cap="none">
                <a:solidFill>
                  <a:schemeClr val="accent1"/>
                </a:solidFill>
                <a:latin typeface="Corbel"/>
                <a:ea typeface="Corbel"/>
                <a:cs typeface="Corbel"/>
                <a:sym typeface="Corbel"/>
              </a:defRPr>
            </a:lvl9pPr>
          </a:lstStyle>
          <a:p>
            <a:endParaRPr/>
          </a:p>
        </p:txBody>
      </p:sp>
      <p:sp>
        <p:nvSpPr>
          <p:cNvPr id="52" name="Google Shape;52;p63"/>
          <p:cNvSpPr txBox="1">
            <a:spLocks noGrp="1"/>
          </p:cNvSpPr>
          <p:nvPr>
            <p:ph type="body" idx="1"/>
          </p:nvPr>
        </p:nvSpPr>
        <p:spPr>
          <a:xfrm>
            <a:off x="857250" y="2834640"/>
            <a:ext cx="283464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20"/>
              <a:buNone/>
              <a:defRPr sz="1275"/>
            </a:lvl1pPr>
            <a:lvl2pPr marL="914400" lvl="1" indent="-228600" algn="l">
              <a:lnSpc>
                <a:spcPct val="90000"/>
              </a:lnSpc>
              <a:spcBef>
                <a:spcPts val="150"/>
              </a:spcBef>
              <a:spcAft>
                <a:spcPts val="0"/>
              </a:spcAft>
              <a:buSzPts val="720"/>
              <a:buNone/>
              <a:defRPr sz="900"/>
            </a:lvl2pPr>
            <a:lvl3pPr marL="1371600" lvl="2" indent="-228600" algn="l">
              <a:lnSpc>
                <a:spcPct val="90000"/>
              </a:lnSpc>
              <a:spcBef>
                <a:spcPts val="300"/>
              </a:spcBef>
              <a:spcAft>
                <a:spcPts val="0"/>
              </a:spcAft>
              <a:buSzPts val="600"/>
              <a:buNone/>
              <a:defRPr sz="750"/>
            </a:lvl3pPr>
            <a:lvl4pPr marL="1828800" lvl="3" indent="-228600" algn="l">
              <a:lnSpc>
                <a:spcPct val="90000"/>
              </a:lnSpc>
              <a:spcBef>
                <a:spcPts val="300"/>
              </a:spcBef>
              <a:spcAft>
                <a:spcPts val="0"/>
              </a:spcAft>
              <a:buSzPts val="540"/>
              <a:buNone/>
              <a:defRPr sz="675"/>
            </a:lvl4pPr>
            <a:lvl5pPr marL="2286000" lvl="4" indent="-228600" algn="l">
              <a:lnSpc>
                <a:spcPct val="90000"/>
              </a:lnSpc>
              <a:spcBef>
                <a:spcPts val="300"/>
              </a:spcBef>
              <a:spcAft>
                <a:spcPts val="0"/>
              </a:spcAft>
              <a:buSzPts val="540"/>
              <a:buNone/>
              <a:defRPr sz="675"/>
            </a:lvl5pPr>
            <a:lvl6pPr marL="2743200" lvl="5" indent="-228600" algn="l">
              <a:lnSpc>
                <a:spcPct val="90000"/>
              </a:lnSpc>
              <a:spcBef>
                <a:spcPts val="300"/>
              </a:spcBef>
              <a:spcAft>
                <a:spcPts val="0"/>
              </a:spcAft>
              <a:buSzPts val="540"/>
              <a:buNone/>
              <a:defRPr sz="675"/>
            </a:lvl6pPr>
            <a:lvl7pPr marL="3200400" lvl="6" indent="-228600" algn="l">
              <a:lnSpc>
                <a:spcPct val="90000"/>
              </a:lnSpc>
              <a:spcBef>
                <a:spcPts val="300"/>
              </a:spcBef>
              <a:spcAft>
                <a:spcPts val="0"/>
              </a:spcAft>
              <a:buSzPts val="540"/>
              <a:buNone/>
              <a:defRPr sz="675"/>
            </a:lvl7pPr>
            <a:lvl8pPr marL="3657600" lvl="7" indent="-228600" algn="l">
              <a:lnSpc>
                <a:spcPct val="90000"/>
              </a:lnSpc>
              <a:spcBef>
                <a:spcPts val="300"/>
              </a:spcBef>
              <a:spcAft>
                <a:spcPts val="0"/>
              </a:spcAft>
              <a:buSzPts val="540"/>
              <a:buNone/>
              <a:defRPr sz="675"/>
            </a:lvl8pPr>
            <a:lvl9pPr marL="4114800" lvl="8" indent="-228600" algn="l">
              <a:lnSpc>
                <a:spcPct val="90000"/>
              </a:lnSpc>
              <a:spcBef>
                <a:spcPts val="300"/>
              </a:spcBef>
              <a:spcAft>
                <a:spcPts val="300"/>
              </a:spcAft>
              <a:buSzPts val="540"/>
              <a:buNone/>
              <a:defRPr sz="675"/>
            </a:lvl9pPr>
          </a:lstStyle>
          <a:p>
            <a:endParaRPr/>
          </a:p>
        </p:txBody>
      </p:sp>
      <p:sp>
        <p:nvSpPr>
          <p:cNvPr id="53" name="Google Shape;53;p63"/>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Google Shape;10;p54"/>
          <p:cNvSpPr/>
          <p:nvPr/>
        </p:nvSpPr>
        <p:spPr>
          <a:xfrm>
            <a:off x="182880" y="182880"/>
            <a:ext cx="8778240" cy="649224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54"/>
          <p:cNvSpPr txBox="1">
            <a:spLocks noGrp="1"/>
          </p:cNvSpPr>
          <p:nvPr>
            <p:ph type="title"/>
          </p:nvPr>
        </p:nvSpPr>
        <p:spPr>
          <a:xfrm>
            <a:off x="857250" y="609600"/>
            <a:ext cx="7337844" cy="8686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91347"/>
              </a:buClr>
              <a:buSzPts val="4000"/>
              <a:buFont typeface="Corbel"/>
              <a:buNone/>
              <a:defRPr sz="4000" b="0" i="0" u="none" strike="noStrike" cap="none">
                <a:solidFill>
                  <a:srgbClr val="491347"/>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4"/>
          <p:cNvSpPr txBox="1">
            <a:spLocks noGrp="1"/>
          </p:cNvSpPr>
          <p:nvPr>
            <p:ph type="body" idx="1"/>
          </p:nvPr>
        </p:nvSpPr>
        <p:spPr>
          <a:xfrm>
            <a:off x="857251" y="1578634"/>
            <a:ext cx="7404653" cy="4517366"/>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000"/>
              </a:spcBef>
              <a:spcAft>
                <a:spcPts val="0"/>
              </a:spcAft>
              <a:buClr>
                <a:schemeClr val="accent1"/>
              </a:buClr>
              <a:buSzPts val="1600"/>
              <a:buFont typeface="Corbel"/>
              <a:buChar char="•"/>
              <a:defRPr sz="2000" b="0" i="0" u="none" strike="noStrike" cap="none">
                <a:solidFill>
                  <a:srgbClr val="491347"/>
                </a:solidFill>
                <a:latin typeface="Corbel"/>
                <a:ea typeface="Corbel"/>
                <a:cs typeface="Corbel"/>
                <a:sym typeface="Corbel"/>
              </a:defRPr>
            </a:lvl1pPr>
            <a:lvl2pPr marL="914400" marR="0" lvl="1" indent="-320040" algn="l" rtl="0">
              <a:lnSpc>
                <a:spcPct val="90000"/>
              </a:lnSpc>
              <a:spcBef>
                <a:spcPts val="150"/>
              </a:spcBef>
              <a:spcAft>
                <a:spcPts val="0"/>
              </a:spcAft>
              <a:buClr>
                <a:schemeClr val="accent1"/>
              </a:buClr>
              <a:buSzPts val="1440"/>
              <a:buFont typeface="Corbel"/>
              <a:buChar char="•"/>
              <a:defRPr sz="1800" b="0" i="0" u="none" strike="noStrike" cap="none">
                <a:solidFill>
                  <a:srgbClr val="6D1D6B"/>
                </a:solidFill>
                <a:latin typeface="Corbel"/>
                <a:ea typeface="Corbel"/>
                <a:cs typeface="Corbel"/>
                <a:sym typeface="Corbel"/>
              </a:defRPr>
            </a:lvl2pPr>
            <a:lvl3pPr marL="1371600" marR="0" lvl="2" indent="-309880" algn="l" rtl="0">
              <a:lnSpc>
                <a:spcPct val="90000"/>
              </a:lnSpc>
              <a:spcBef>
                <a:spcPts val="3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3pPr>
            <a:lvl4pPr marL="1828800" marR="0" lvl="3" indent="-299719"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4pPr>
            <a:lvl5pPr marL="2286000" marR="0" lvl="4"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5pPr>
            <a:lvl6pPr marL="2743200" marR="0" lvl="5"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6pPr>
            <a:lvl7pPr marL="3200400" marR="0" lvl="6"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7pPr>
            <a:lvl8pPr marL="3657600" marR="0" lvl="7" indent="-299720" algn="l" rtl="0">
              <a:lnSpc>
                <a:spcPct val="90000"/>
              </a:lnSpc>
              <a:spcBef>
                <a:spcPts val="300"/>
              </a:spcBef>
              <a:spcAft>
                <a:spcPts val="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8pPr>
            <a:lvl9pPr marL="4114800" marR="0" lvl="8" indent="-299720" algn="l" rtl="0">
              <a:lnSpc>
                <a:spcPct val="90000"/>
              </a:lnSpc>
              <a:spcBef>
                <a:spcPts val="300"/>
              </a:spcBef>
              <a:spcAft>
                <a:spcPts val="300"/>
              </a:spcAft>
              <a:buClr>
                <a:schemeClr val="accent1"/>
              </a:buClr>
              <a:buSzPts val="1120"/>
              <a:buFont typeface="Corbel"/>
              <a:buChar char="•"/>
              <a:defRPr sz="1400" b="0" i="0" u="none" strike="noStrike" cap="none">
                <a:solidFill>
                  <a:schemeClr val="accent1"/>
                </a:solidFill>
                <a:latin typeface="Corbel"/>
                <a:ea typeface="Corbel"/>
                <a:cs typeface="Corbel"/>
                <a:sym typeface="Corbel"/>
              </a:defRPr>
            </a:lvl9pPr>
          </a:lstStyle>
          <a:p>
            <a:endParaRPr/>
          </a:p>
        </p:txBody>
      </p:sp>
      <p:sp>
        <p:nvSpPr>
          <p:cNvPr id="13" name="Google Shape;13;p54"/>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30.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oleObject2.bin"/><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tinyurl.com/SCED2"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
          <p:cNvPicPr preferRelativeResize="0">
            <a:picLocks noGrp="1"/>
          </p:cNvPicPr>
          <p:nvPr>
            <p:ph type="body" idx="1"/>
          </p:nvPr>
        </p:nvPicPr>
        <p:blipFill rotWithShape="1">
          <a:blip r:embed="rId3">
            <a:alphaModFix/>
          </a:blip>
          <a:srcRect l="5492" r="5491"/>
          <a:stretch/>
        </p:blipFill>
        <p:spPr>
          <a:xfrm>
            <a:off x="0" y="0"/>
            <a:ext cx="9144000" cy="6858000"/>
          </a:xfrm>
          <a:prstGeom prst="rect">
            <a:avLst/>
          </a:prstGeom>
          <a:noFill/>
          <a:ln>
            <a:noFill/>
          </a:ln>
        </p:spPr>
      </p:pic>
      <p:sp>
        <p:nvSpPr>
          <p:cNvPr id="68" name="Google Shape;68;p1"/>
          <p:cNvSpPr txBox="1"/>
          <p:nvPr/>
        </p:nvSpPr>
        <p:spPr>
          <a:xfrm>
            <a:off x="1882990" y="1750059"/>
            <a:ext cx="497768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0" i="0" u="none" strike="noStrike" cap="none">
                <a:solidFill>
                  <a:srgbClr val="4C5359"/>
                </a:solidFill>
                <a:latin typeface="Arial"/>
                <a:ea typeface="Arial"/>
                <a:cs typeface="Arial"/>
                <a:sym typeface="Arial"/>
              </a:rPr>
              <a:t>Party of One</a:t>
            </a:r>
            <a:endParaRPr/>
          </a:p>
        </p:txBody>
      </p:sp>
      <p:sp>
        <p:nvSpPr>
          <p:cNvPr id="69" name="Google Shape;69;p1"/>
          <p:cNvSpPr txBox="1"/>
          <p:nvPr/>
        </p:nvSpPr>
        <p:spPr>
          <a:xfrm>
            <a:off x="390009" y="3429000"/>
            <a:ext cx="4181991"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D8ECFB"/>
                </a:solidFill>
                <a:latin typeface="Arial"/>
                <a:ea typeface="Arial"/>
                <a:cs typeface="Arial"/>
                <a:sym typeface="Arial"/>
              </a:rPr>
              <a:t>Luisa F. Canon Troy DuFrene Heather Garnos Evelyn Gould</a:t>
            </a:r>
            <a:endParaRPr/>
          </a:p>
          <a:p>
            <a:pPr marL="0" marR="0" lvl="0" indent="0" algn="l" rtl="0">
              <a:spcBef>
                <a:spcPts val="0"/>
              </a:spcBef>
              <a:spcAft>
                <a:spcPts val="0"/>
              </a:spcAft>
              <a:buNone/>
            </a:pPr>
            <a:r>
              <a:rPr lang="en-US" sz="3600">
                <a:solidFill>
                  <a:srgbClr val="D8ECFB"/>
                </a:solidFill>
                <a:latin typeface="Arial"/>
                <a:ea typeface="Arial"/>
                <a:cs typeface="Arial"/>
                <a:sym typeface="Arial"/>
              </a:rPr>
              <a:t>Kate Kellum</a:t>
            </a:r>
            <a:br>
              <a:rPr lang="en-US" sz="3600">
                <a:solidFill>
                  <a:srgbClr val="D8ECFB"/>
                </a:solidFill>
                <a:latin typeface="Arial"/>
                <a:ea typeface="Arial"/>
                <a:cs typeface="Arial"/>
                <a:sym typeface="Arial"/>
              </a:rPr>
            </a:br>
            <a:r>
              <a:rPr lang="en-US" sz="3600">
                <a:solidFill>
                  <a:srgbClr val="D8ECFB"/>
                </a:solidFill>
                <a:latin typeface="Arial"/>
                <a:ea typeface="Arial"/>
                <a:cs typeface="Arial"/>
                <a:sym typeface="Arial"/>
              </a:rPr>
              <a:t>Emily Sandoz</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g8bf25cc824_2_1"/>
          <p:cNvPicPr preferRelativeResize="0"/>
          <p:nvPr/>
        </p:nvPicPr>
        <p:blipFill rotWithShape="1">
          <a:blip r:embed="rId3">
            <a:alphaModFix/>
          </a:blip>
          <a:srcRect t="29996"/>
          <a:stretch/>
        </p:blipFill>
        <p:spPr>
          <a:xfrm>
            <a:off x="0" y="0"/>
            <a:ext cx="9144000" cy="6857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28"/>
        <p:cNvGrpSpPr/>
        <p:nvPr/>
      </p:nvGrpSpPr>
      <p:grpSpPr>
        <a:xfrm>
          <a:off x="0" y="0"/>
          <a:ext cx="0" cy="0"/>
          <a:chOff x="0" y="0"/>
          <a:chExt cx="0" cy="0"/>
        </a:xfrm>
      </p:grpSpPr>
      <p:sp>
        <p:nvSpPr>
          <p:cNvPr id="129" name="Google Shape;129;p10"/>
          <p:cNvSpPr txBox="1">
            <a:spLocks noGrp="1"/>
          </p:cNvSpPr>
          <p:nvPr>
            <p:ph type="body" idx="1"/>
          </p:nvPr>
        </p:nvSpPr>
        <p:spPr>
          <a:xfrm>
            <a:off x="0" y="0"/>
            <a:ext cx="9144000" cy="6858000"/>
          </a:xfrm>
          <a:prstGeom prst="rect">
            <a:avLst/>
          </a:prstGeom>
          <a:noFill/>
          <a:ln>
            <a:noFill/>
          </a:ln>
        </p:spPr>
        <p:txBody>
          <a:bodyPr spcFirstLastPara="1" wrap="square" lIns="91425" tIns="45700" rIns="91425" bIns="45700" anchor="t" anchorCtr="0">
            <a:normAutofit/>
          </a:bodyPr>
          <a:lstStyle/>
          <a:p>
            <a:pPr marL="171450" lvl="0" indent="-35560" algn="l" rtl="0">
              <a:lnSpc>
                <a:spcPct val="90000"/>
              </a:lnSpc>
              <a:spcBef>
                <a:spcPts val="0"/>
              </a:spcBef>
              <a:spcAft>
                <a:spcPts val="0"/>
              </a:spcAft>
              <a:buSzPts val="1600"/>
              <a:buNone/>
            </a:pPr>
            <a:endParaRPr/>
          </a:p>
        </p:txBody>
      </p:sp>
      <p:pic>
        <p:nvPicPr>
          <p:cNvPr id="130" name="Google Shape;130;p10"/>
          <p:cNvPicPr preferRelativeResize="0"/>
          <p:nvPr/>
        </p:nvPicPr>
        <p:blipFill>
          <a:blip r:embed="rId3">
            <a:alphaModFix/>
          </a:blip>
          <a:stretch>
            <a:fillRect/>
          </a:stretch>
        </p:blipFill>
        <p:spPr>
          <a:xfrm>
            <a:off x="295263" y="336700"/>
            <a:ext cx="8553474" cy="2577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1"/>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137" name="Google Shape;137;p11" descr="martin-sanchez-391082-unsplash.jpg"/>
          <p:cNvPicPr preferRelativeResize="0">
            <a:picLocks noGrp="1"/>
          </p:cNvPicPr>
          <p:nvPr>
            <p:ph type="body" idx="1"/>
          </p:nvPr>
        </p:nvPicPr>
        <p:blipFill rotWithShape="1">
          <a:blip r:embed="rId3">
            <a:alphaModFix/>
          </a:blip>
          <a:srcRect l="5556" r="5555"/>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2"/>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144" name="Google Shape;144;p12"/>
          <p:cNvPicPr preferRelativeResize="0">
            <a:picLocks noGrp="1"/>
          </p:cNvPicPr>
          <p:nvPr>
            <p:ph type="body" idx="1"/>
          </p:nvPr>
        </p:nvPicPr>
        <p:blipFill rotWithShape="1">
          <a:blip r:embed="rId3">
            <a:alphaModFix/>
          </a:blip>
          <a:srcRect l="1635" r="4416"/>
          <a:stretch/>
        </p:blipFill>
        <p:spPr>
          <a:xfrm>
            <a:off x="0" y="-43786"/>
            <a:ext cx="9365340" cy="69017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3"/>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151" name="Google Shape;151;p13"/>
          <p:cNvPicPr preferRelativeResize="0">
            <a:picLocks noGrp="1"/>
          </p:cNvPicPr>
          <p:nvPr>
            <p:ph type="body" idx="1"/>
          </p:nvPr>
        </p:nvPicPr>
        <p:blipFill rotWithShape="1">
          <a:blip r:embed="rId3">
            <a:alphaModFix/>
          </a:blip>
          <a:srcRect l="10743"/>
          <a:stretch/>
        </p:blipFill>
        <p:spPr>
          <a:xfrm>
            <a:off x="-1" y="0"/>
            <a:ext cx="9144001"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4"/>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158" name="Google Shape;158;p14"/>
          <p:cNvPicPr preferRelativeResize="0">
            <a:picLocks noGrp="1"/>
          </p:cNvPicPr>
          <p:nvPr>
            <p:ph type="body" idx="1"/>
          </p:nvPr>
        </p:nvPicPr>
        <p:blipFill rotWithShape="1">
          <a:blip r:embed="rId3">
            <a:alphaModFix/>
          </a:blip>
          <a:srcRect b="47700"/>
          <a:stretch/>
        </p:blipFill>
        <p:spPr>
          <a:xfrm>
            <a:off x="0" y="0"/>
            <a:ext cx="9144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descr="oleksandr-hrebelnyk-262416-unsplash.jpg"/>
          <p:cNvPicPr preferRelativeResize="0">
            <a:picLocks noGrp="1"/>
          </p:cNvPicPr>
          <p:nvPr>
            <p:ph type="body" idx="1"/>
          </p:nvPr>
        </p:nvPicPr>
        <p:blipFill rotWithShape="1">
          <a:blip r:embed="rId3">
            <a:alphaModFix/>
          </a:blip>
          <a:srcRect l="4346" r="27716" b="28807"/>
          <a:stretch/>
        </p:blipFill>
        <p:spPr>
          <a:xfrm>
            <a:off x="0" y="0"/>
            <a:ext cx="9144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6" descr="oleksandr-hrebelnyk-262416-unsplash.jpg"/>
          <p:cNvPicPr preferRelativeResize="0">
            <a:picLocks noGrp="1"/>
          </p:cNvPicPr>
          <p:nvPr>
            <p:ph type="body" idx="1"/>
          </p:nvPr>
        </p:nvPicPr>
        <p:blipFill rotWithShape="1">
          <a:blip r:embed="rId3">
            <a:alphaModFix/>
          </a:blip>
          <a:srcRect l="4346" r="27716" b="28807"/>
          <a:stretch/>
        </p:blipFill>
        <p:spPr>
          <a:xfrm>
            <a:off x="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7" descr="oleksandr-hrebelnyk-262416-unsplash.jpg"/>
          <p:cNvPicPr preferRelativeResize="0">
            <a:picLocks noGrp="1"/>
          </p:cNvPicPr>
          <p:nvPr>
            <p:ph type="body" idx="1"/>
          </p:nvPr>
        </p:nvPicPr>
        <p:blipFill rotWithShape="1">
          <a:blip r:embed="rId3">
            <a:alphaModFix/>
          </a:blip>
          <a:srcRect l="32062" t="30454" b="-1646"/>
          <a:stretch/>
        </p:blipFill>
        <p:spPr>
          <a:xfrm>
            <a:off x="0" y="0"/>
            <a:ext cx="9144000" cy="6858000"/>
          </a:xfrm>
          <a:prstGeom prst="rect">
            <a:avLst/>
          </a:prstGeom>
          <a:noFill/>
          <a:ln>
            <a:noFill/>
          </a:ln>
        </p:spPr>
      </p:pic>
      <p:sp>
        <p:nvSpPr>
          <p:cNvPr id="177" name="Google Shape;177;p17"/>
          <p:cNvSpPr/>
          <p:nvPr/>
        </p:nvSpPr>
        <p:spPr>
          <a:xfrm>
            <a:off x="3604504" y="2525182"/>
            <a:ext cx="5539496" cy="4002634"/>
          </a:xfrm>
          <a:prstGeom prst="rect">
            <a:avLst/>
          </a:prstGeom>
          <a:noFill/>
          <a:ln>
            <a:noFill/>
          </a:ln>
        </p:spPr>
        <p:txBody>
          <a:bodyPr spcFirstLastPara="1" wrap="square" lIns="91425" tIns="45700" rIns="91425" bIns="45700" anchor="t" anchorCtr="0">
            <a:spAutoFit/>
          </a:bodyPr>
          <a:lstStyle/>
          <a:p>
            <a:pPr marL="457200" marR="0" lvl="1" indent="0" algn="l" rtl="0">
              <a:lnSpc>
                <a:spcPct val="130000"/>
              </a:lnSpc>
              <a:spcBef>
                <a:spcPts val="0"/>
              </a:spcBef>
              <a:spcAft>
                <a:spcPts val="0"/>
              </a:spcAft>
              <a:buNone/>
            </a:pPr>
            <a:r>
              <a:rPr lang="en-US" sz="6600" b="0" i="0" u="none" strike="noStrike" cap="none">
                <a:solidFill>
                  <a:srgbClr val="BBAEA3"/>
                </a:solidFill>
                <a:latin typeface="Arial"/>
                <a:ea typeface="Arial"/>
                <a:cs typeface="Arial"/>
                <a:sym typeface="Arial"/>
              </a:rPr>
              <a:t>Observable</a:t>
            </a:r>
            <a:endParaRPr/>
          </a:p>
          <a:p>
            <a:pPr marL="457200" marR="0" lvl="1" indent="0" algn="l" rtl="0">
              <a:lnSpc>
                <a:spcPct val="130000"/>
              </a:lnSpc>
              <a:spcBef>
                <a:spcPts val="0"/>
              </a:spcBef>
              <a:spcAft>
                <a:spcPts val="0"/>
              </a:spcAft>
              <a:buNone/>
            </a:pPr>
            <a:r>
              <a:rPr lang="en-US" sz="6600" b="0" i="0" u="none" strike="noStrike" cap="none">
                <a:solidFill>
                  <a:srgbClr val="BBAEA3"/>
                </a:solidFill>
                <a:latin typeface="Arial"/>
                <a:ea typeface="Arial"/>
                <a:cs typeface="Arial"/>
                <a:sym typeface="Arial"/>
              </a:rPr>
              <a:t>Measurable</a:t>
            </a:r>
            <a:endParaRPr/>
          </a:p>
          <a:p>
            <a:pPr marL="457200" marR="0" lvl="1" indent="0" algn="l" rtl="0">
              <a:lnSpc>
                <a:spcPct val="130000"/>
              </a:lnSpc>
              <a:spcBef>
                <a:spcPts val="0"/>
              </a:spcBef>
              <a:spcAft>
                <a:spcPts val="0"/>
              </a:spcAft>
              <a:buNone/>
            </a:pPr>
            <a:r>
              <a:rPr lang="en-US" sz="6600" b="0" i="0" u="none" strike="noStrike" cap="none">
                <a:solidFill>
                  <a:srgbClr val="BBAEA3"/>
                </a:solidFill>
                <a:latin typeface="Arial"/>
                <a:ea typeface="Arial"/>
                <a:cs typeface="Arial"/>
                <a:sym typeface="Arial"/>
              </a:rPr>
              <a:t>Repeatable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8" descr="oleksandr-hrebelnyk-262416-unsplash.jpg"/>
          <p:cNvPicPr preferRelativeResize="0">
            <a:picLocks noGrp="1"/>
          </p:cNvPicPr>
          <p:nvPr>
            <p:ph type="body" idx="1"/>
          </p:nvPr>
        </p:nvPicPr>
        <p:blipFill rotWithShape="1">
          <a:blip r:embed="rId3">
            <a:alphaModFix/>
          </a:blip>
          <a:srcRect l="32062" t="30454" b="-1646"/>
          <a:stretch/>
        </p:blipFill>
        <p:spPr>
          <a:xfrm>
            <a:off x="0" y="0"/>
            <a:ext cx="9144000" cy="6858000"/>
          </a:xfrm>
          <a:prstGeom prst="rect">
            <a:avLst/>
          </a:prstGeom>
          <a:noFill/>
          <a:ln>
            <a:noFill/>
          </a:ln>
        </p:spPr>
      </p:pic>
      <p:sp>
        <p:nvSpPr>
          <p:cNvPr id="184" name="Google Shape;184;p18"/>
          <p:cNvSpPr/>
          <p:nvPr/>
        </p:nvSpPr>
        <p:spPr>
          <a:xfrm>
            <a:off x="0" y="5108561"/>
            <a:ext cx="9393058" cy="154914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4000">
                <a:solidFill>
                  <a:srgbClr val="BBAEA3"/>
                </a:solidFill>
                <a:latin typeface="Arial"/>
                <a:ea typeface="Arial"/>
                <a:cs typeface="Arial"/>
                <a:sym typeface="Arial"/>
              </a:rPr>
              <a:t>Frequency, Intensity, Duration,</a:t>
            </a:r>
            <a:br>
              <a:rPr lang="en-US" sz="4000">
                <a:solidFill>
                  <a:srgbClr val="BBAEA3"/>
                </a:solidFill>
                <a:latin typeface="Arial"/>
                <a:ea typeface="Arial"/>
                <a:cs typeface="Arial"/>
                <a:sym typeface="Arial"/>
              </a:rPr>
            </a:br>
            <a:r>
              <a:rPr lang="en-US" sz="4000">
                <a:solidFill>
                  <a:srgbClr val="BBAEA3"/>
                </a:solidFill>
                <a:latin typeface="Arial"/>
                <a:ea typeface="Arial"/>
                <a:cs typeface="Arial"/>
                <a:sym typeface="Arial"/>
              </a:rPr>
              <a:t> Latency, Inter-response Time …</a:t>
            </a:r>
            <a:endParaRPr sz="4000">
              <a:solidFill>
                <a:srgbClr val="BBAEA3"/>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ftr" idx="11"/>
          </p:nvPr>
        </p:nvSpPr>
        <p:spPr>
          <a:xfrm>
            <a:off x="2961861" y="6223829"/>
            <a:ext cx="3538331"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#ACBSWC</a:t>
            </a:r>
            <a:endParaRPr/>
          </a:p>
        </p:txBody>
      </p:sp>
      <p:pic>
        <p:nvPicPr>
          <p:cNvPr id="75" name="Google Shape;75;p2" descr="A close up of a sign&#10;&#10;Description automatically generated"/>
          <p:cNvPicPr preferRelativeResize="0"/>
          <p:nvPr/>
        </p:nvPicPr>
        <p:blipFill rotWithShape="1">
          <a:blip r:embed="rId3">
            <a:alphaModFix/>
          </a:blip>
          <a:srcRect/>
          <a:stretch/>
        </p:blipFill>
        <p:spPr>
          <a:xfrm>
            <a:off x="1250141" y="269046"/>
            <a:ext cx="6643717" cy="5646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9"/>
          <p:cNvPicPr preferRelativeResize="0">
            <a:picLocks noGrp="1"/>
          </p:cNvPicPr>
          <p:nvPr>
            <p:ph type="body" idx="1"/>
          </p:nvPr>
        </p:nvPicPr>
        <p:blipFill rotWithShape="1">
          <a:blip r:embed="rId3">
            <a:alphaModFix/>
          </a:blip>
          <a:srcRect r="11241"/>
          <a:stretch/>
        </p:blipFill>
        <p:spPr>
          <a:xfrm>
            <a:off x="-1" y="0"/>
            <a:ext cx="9144001" cy="6857999"/>
          </a:xfrm>
          <a:prstGeom prst="rect">
            <a:avLst/>
          </a:prstGeom>
          <a:noFill/>
          <a:ln>
            <a:noFill/>
          </a:ln>
        </p:spPr>
      </p:pic>
      <p:sp>
        <p:nvSpPr>
          <p:cNvPr id="191" name="Google Shape;191;p19"/>
          <p:cNvSpPr/>
          <p:nvPr/>
        </p:nvSpPr>
        <p:spPr>
          <a:xfrm>
            <a:off x="1600200" y="2151814"/>
            <a:ext cx="6459096" cy="245601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4800" dirty="0">
                <a:solidFill>
                  <a:schemeClr val="lt1"/>
                </a:solidFill>
              </a:rPr>
              <a:t>Too much</a:t>
            </a:r>
          </a:p>
          <a:p>
            <a:pPr>
              <a:lnSpc>
                <a:spcPct val="200000"/>
              </a:lnSpc>
            </a:pPr>
            <a:r>
              <a:rPr lang="en-US" sz="4800" dirty="0">
                <a:solidFill>
                  <a:schemeClr val="lt1"/>
                </a:solidFill>
              </a:rPr>
              <a:t>Not enough</a:t>
            </a:r>
            <a:endParaRPr sz="4800" dirty="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9"/>
          <p:cNvPicPr preferRelativeResize="0">
            <a:picLocks noGrp="1"/>
          </p:cNvPicPr>
          <p:nvPr>
            <p:ph type="body" idx="1"/>
          </p:nvPr>
        </p:nvPicPr>
        <p:blipFill rotWithShape="1">
          <a:blip r:embed="rId3">
            <a:alphaModFix/>
          </a:blip>
          <a:srcRect r="11241"/>
          <a:stretch/>
        </p:blipFill>
        <p:spPr>
          <a:xfrm>
            <a:off x="-1" y="0"/>
            <a:ext cx="9144001" cy="6857999"/>
          </a:xfrm>
          <a:prstGeom prst="rect">
            <a:avLst/>
          </a:prstGeom>
          <a:noFill/>
          <a:ln>
            <a:noFill/>
          </a:ln>
        </p:spPr>
      </p:pic>
      <p:sp>
        <p:nvSpPr>
          <p:cNvPr id="191" name="Google Shape;191;p19"/>
          <p:cNvSpPr/>
          <p:nvPr/>
        </p:nvSpPr>
        <p:spPr>
          <a:xfrm>
            <a:off x="0" y="2919257"/>
            <a:ext cx="6459096" cy="97868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4800" dirty="0">
                <a:solidFill>
                  <a:schemeClr val="lt1"/>
                </a:solidFill>
                <a:latin typeface="Arial"/>
                <a:ea typeface="Arial"/>
                <a:cs typeface="Arial"/>
                <a:sym typeface="Arial"/>
              </a:rPr>
              <a:t>“Teddy bear test”</a:t>
            </a:r>
            <a:endParaRPr dirty="0"/>
          </a:p>
        </p:txBody>
      </p:sp>
    </p:spTree>
    <p:extLst>
      <p:ext uri="{BB962C8B-B14F-4D97-AF65-F5344CB8AC3E}">
        <p14:creationId xmlns:p14="http://schemas.microsoft.com/office/powerpoint/2010/main" val="128461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0"/>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198" name="Google Shape;198;p20"/>
          <p:cNvPicPr preferRelativeResize="0">
            <a:picLocks noGrp="1"/>
          </p:cNvPicPr>
          <p:nvPr>
            <p:ph type="body" idx="1"/>
          </p:nvPr>
        </p:nvPicPr>
        <p:blipFill rotWithShape="1">
          <a:blip r:embed="rId3">
            <a:alphaModFix/>
          </a:blip>
          <a:srcRect l="1635" r="4416"/>
          <a:stretch/>
        </p:blipFill>
        <p:spPr>
          <a:xfrm>
            <a:off x="0" y="-43786"/>
            <a:ext cx="9365340" cy="69017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8bfb809a01_0_54"/>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205" name="Google Shape;205;g8bfb809a01_0_54" descr="A person sitting on a couch&#10;&#10;Description generated with high confidence"/>
          <p:cNvPicPr preferRelativeResize="0">
            <a:picLocks noGrp="1"/>
          </p:cNvPicPr>
          <p:nvPr>
            <p:ph type="body" idx="1"/>
          </p:nvPr>
        </p:nvPicPr>
        <p:blipFill rotWithShape="1">
          <a:blip r:embed="rId3">
            <a:alphaModFix/>
          </a:blip>
          <a:srcRect/>
          <a:stretch/>
        </p:blipFill>
        <p:spPr>
          <a:xfrm>
            <a:off x="0" y="0"/>
            <a:ext cx="9144000" cy="7498200"/>
          </a:xfrm>
          <a:prstGeom prst="rect">
            <a:avLst/>
          </a:prstGeom>
          <a:noFill/>
          <a:ln>
            <a:noFill/>
          </a:ln>
        </p:spPr>
      </p:pic>
      <p:sp>
        <p:nvSpPr>
          <p:cNvPr id="206" name="Google Shape;206;g8bfb809a01_0_54"/>
          <p:cNvSpPr txBox="1"/>
          <p:nvPr/>
        </p:nvSpPr>
        <p:spPr>
          <a:xfrm>
            <a:off x="3949393" y="654068"/>
            <a:ext cx="6172200" cy="857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AB9CE8"/>
              </a:buClr>
              <a:buSzPts val="3600"/>
              <a:buFont typeface="Cutive"/>
              <a:buNone/>
            </a:pPr>
            <a:r>
              <a:rPr lang="en-US" sz="3600" b="1">
                <a:solidFill>
                  <a:srgbClr val="AB9CE8"/>
                </a:solidFill>
                <a:latin typeface="Cutive"/>
                <a:ea typeface="Cutive"/>
                <a:cs typeface="Cutive"/>
                <a:sym typeface="Cutive"/>
              </a:rPr>
              <a:t>Hannah</a:t>
            </a:r>
            <a:endParaRPr sz="3300" b="1">
              <a:solidFill>
                <a:srgbClr val="AB9CE8"/>
              </a:solidFill>
              <a:latin typeface="Cutive"/>
              <a:ea typeface="Cutive"/>
              <a:cs typeface="Cutive"/>
              <a:sym typeface="Cutive"/>
            </a:endParaRPr>
          </a:p>
        </p:txBody>
      </p:sp>
      <p:sp>
        <p:nvSpPr>
          <p:cNvPr id="207" name="Google Shape;207;g8bfb809a01_0_54"/>
          <p:cNvSpPr/>
          <p:nvPr/>
        </p:nvSpPr>
        <p:spPr>
          <a:xfrm>
            <a:off x="624302" y="5114642"/>
            <a:ext cx="5462100" cy="13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b="1">
                <a:solidFill>
                  <a:srgbClr val="FFFFFF"/>
                </a:solidFill>
                <a:latin typeface="Corbel"/>
                <a:ea typeface="Corbel"/>
                <a:cs typeface="Corbel"/>
                <a:sym typeface="Corbel"/>
              </a:rPr>
              <a:t>“I just keep thinking…what if I’m missing something? What if I’m not doing enough?” </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8bfb809a01_0_78"/>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214" name="Google Shape;214;g8bfb809a01_0_78" descr="A girl sitting at a table eating food&#10;&#10;Description generated with high confidence"/>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215" name="Google Shape;215;g8bfb809a01_0_78"/>
          <p:cNvSpPr txBox="1"/>
          <p:nvPr/>
        </p:nvSpPr>
        <p:spPr>
          <a:xfrm>
            <a:off x="5666698" y="549275"/>
            <a:ext cx="2862000" cy="1143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accent6"/>
              </a:buClr>
              <a:buSzPts val="3600"/>
              <a:buFont typeface="Cutive"/>
              <a:buNone/>
            </a:pPr>
            <a:r>
              <a:rPr lang="en-US" sz="3600" b="1">
                <a:solidFill>
                  <a:schemeClr val="accent6"/>
                </a:solidFill>
                <a:latin typeface="Cutive"/>
                <a:ea typeface="Cutive"/>
                <a:cs typeface="Cutive"/>
                <a:sym typeface="Cutive"/>
              </a:rPr>
              <a:t>Theresa</a:t>
            </a:r>
            <a:endParaRPr sz="3200" b="1">
              <a:solidFill>
                <a:schemeClr val="accent6"/>
              </a:solidFill>
              <a:latin typeface="Cutive"/>
              <a:ea typeface="Cutive"/>
              <a:cs typeface="Cutive"/>
              <a:sym typeface="Cutive"/>
            </a:endParaRPr>
          </a:p>
        </p:txBody>
      </p:sp>
      <p:sp>
        <p:nvSpPr>
          <p:cNvPr id="216" name="Google Shape;216;g8bfb809a01_0_78"/>
          <p:cNvSpPr/>
          <p:nvPr/>
        </p:nvSpPr>
        <p:spPr>
          <a:xfrm>
            <a:off x="457200" y="4608087"/>
            <a:ext cx="32799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Corbel"/>
                <a:ea typeface="Corbel"/>
                <a:cs typeface="Corbel"/>
                <a:sym typeface="Corbel"/>
              </a:rPr>
              <a:t>“Venting makes me feel better”</a:t>
            </a:r>
            <a:endParaRPr>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8bfb809a01_0_248"/>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223" name="Google Shape;223;g8bfb809a01_0_248" descr="A person wearing a black shirt&#10;&#10;Description generated with very high confidence"/>
          <p:cNvPicPr preferRelativeResize="0">
            <a:picLocks noGrp="1"/>
          </p:cNvPicPr>
          <p:nvPr>
            <p:ph type="body" idx="1"/>
          </p:nvPr>
        </p:nvPicPr>
        <p:blipFill rotWithShape="1">
          <a:blip r:embed="rId3">
            <a:alphaModFix/>
          </a:blip>
          <a:srcRect/>
          <a:stretch/>
        </p:blipFill>
        <p:spPr>
          <a:xfrm>
            <a:off x="0" y="116378"/>
            <a:ext cx="9144000" cy="6741600"/>
          </a:xfrm>
          <a:prstGeom prst="rect">
            <a:avLst/>
          </a:prstGeom>
          <a:noFill/>
          <a:ln>
            <a:noFill/>
          </a:ln>
        </p:spPr>
      </p:pic>
      <p:sp>
        <p:nvSpPr>
          <p:cNvPr id="224" name="Google Shape;224;g8bfb809a01_0_248"/>
          <p:cNvSpPr txBox="1"/>
          <p:nvPr/>
        </p:nvSpPr>
        <p:spPr>
          <a:xfrm>
            <a:off x="624302" y="1073944"/>
            <a:ext cx="6172200" cy="857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BBCBF0"/>
              </a:buClr>
              <a:buSzPts val="3300"/>
              <a:buFont typeface="Cutive"/>
              <a:buNone/>
            </a:pPr>
            <a:r>
              <a:rPr lang="en-US" sz="3300" b="1">
                <a:solidFill>
                  <a:srgbClr val="BBCBF0"/>
                </a:solidFill>
                <a:latin typeface="Cutive"/>
                <a:ea typeface="Cutive"/>
                <a:cs typeface="Cutive"/>
                <a:sym typeface="Cutive"/>
              </a:rPr>
              <a:t>Sinead</a:t>
            </a:r>
            <a:endParaRPr/>
          </a:p>
        </p:txBody>
      </p:sp>
      <p:sp>
        <p:nvSpPr>
          <p:cNvPr id="225" name="Google Shape;225;g8bfb809a01_0_248"/>
          <p:cNvSpPr/>
          <p:nvPr/>
        </p:nvSpPr>
        <p:spPr>
          <a:xfrm>
            <a:off x="6185211" y="3214489"/>
            <a:ext cx="2626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b="1">
                <a:solidFill>
                  <a:srgbClr val="FFFFFF"/>
                </a:solidFill>
                <a:latin typeface="Corbel"/>
                <a:ea typeface="Corbel"/>
                <a:cs typeface="Corbel"/>
                <a:sym typeface="Corbel"/>
              </a:rPr>
              <a:t>“I just want to be a kid forever” </a:t>
            </a:r>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8bfb809a01_0_202"/>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232" name="Google Shape;232;g8bfb809a01_0_202" descr="A picture containing person, indoor, table, holding&#10;&#10;Description generated with very high confidence"/>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233" name="Google Shape;233;g8bfb809a01_0_202"/>
          <p:cNvSpPr txBox="1"/>
          <p:nvPr/>
        </p:nvSpPr>
        <p:spPr>
          <a:xfrm>
            <a:off x="624302" y="947897"/>
            <a:ext cx="6172200" cy="857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AB9CE8"/>
              </a:buClr>
              <a:buSzPts val="3300"/>
              <a:buFont typeface="Cutive"/>
              <a:buNone/>
            </a:pPr>
            <a:r>
              <a:rPr lang="en-US" sz="3300" b="1">
                <a:solidFill>
                  <a:srgbClr val="AB9CE8"/>
                </a:solidFill>
                <a:latin typeface="Cutive"/>
                <a:ea typeface="Cutive"/>
                <a:cs typeface="Cutive"/>
                <a:sym typeface="Cutive"/>
              </a:rPr>
              <a:t>ASD kids group</a:t>
            </a:r>
            <a:endParaRPr/>
          </a:p>
        </p:txBody>
      </p:sp>
      <p:sp>
        <p:nvSpPr>
          <p:cNvPr id="234" name="Google Shape;234;g8bfb809a01_0_202"/>
          <p:cNvSpPr/>
          <p:nvPr/>
        </p:nvSpPr>
        <p:spPr>
          <a:xfrm>
            <a:off x="624302" y="4271624"/>
            <a:ext cx="32004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Corbel"/>
                <a:ea typeface="Corbel"/>
                <a:cs typeface="Corbel"/>
                <a:sym typeface="Corbel"/>
              </a:rPr>
              <a:t>”We just want them to be happy” </a:t>
            </a:r>
            <a:endParaRPr>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0"/>
          <p:cNvPicPr preferRelativeResize="0">
            <a:picLocks noGrp="1"/>
          </p:cNvPicPr>
          <p:nvPr>
            <p:ph type="body" idx="1"/>
          </p:nvPr>
        </p:nvPicPr>
        <p:blipFill rotWithShape="1">
          <a:blip r:embed="rId3">
            <a:alphaModFix/>
          </a:blip>
          <a:srcRect l="5492" r="5491"/>
          <a:stretch/>
        </p:blipFill>
        <p:spPr>
          <a:xfrm>
            <a:off x="0" y="0"/>
            <a:ext cx="9144000" cy="6858000"/>
          </a:xfrm>
          <a:prstGeom prst="rect">
            <a:avLst/>
          </a:prstGeom>
          <a:noFill/>
          <a:ln>
            <a:noFill/>
          </a:ln>
        </p:spPr>
      </p:pic>
      <p:sp>
        <p:nvSpPr>
          <p:cNvPr id="241" name="Google Shape;241;p30"/>
          <p:cNvSpPr txBox="1"/>
          <p:nvPr/>
        </p:nvSpPr>
        <p:spPr>
          <a:xfrm>
            <a:off x="1882990" y="1750059"/>
            <a:ext cx="322569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a:solidFill>
                  <a:srgbClr val="4C5359"/>
                </a:solidFill>
                <a:latin typeface="Arial"/>
                <a:ea typeface="Arial"/>
                <a:cs typeface="Arial"/>
                <a:sym typeface="Arial"/>
              </a:rPr>
              <a:t>Designs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248" name="Google Shape;248;p31" descr="nicole-harrington-743931-unsplash.jpg"/>
          <p:cNvPicPr preferRelativeResize="0">
            <a:picLocks noGrp="1"/>
          </p:cNvPicPr>
          <p:nvPr>
            <p:ph type="body" idx="1"/>
          </p:nvPr>
        </p:nvPicPr>
        <p:blipFill rotWithShape="1">
          <a:blip r:embed="rId3">
            <a:alphaModFix/>
          </a:blip>
          <a:srcRect l="5556" r="5555"/>
          <a:stretch/>
        </p:blipFill>
        <p:spPr>
          <a:xfrm>
            <a:off x="0" y="0"/>
            <a:ext cx="9144000" cy="6858000"/>
          </a:xfrm>
          <a:prstGeom prst="rect">
            <a:avLst/>
          </a:prstGeom>
          <a:noFill/>
          <a:ln>
            <a:noFill/>
          </a:ln>
        </p:spPr>
      </p:pic>
      <p:sp>
        <p:nvSpPr>
          <p:cNvPr id="249" name="Google Shape;249;p31"/>
          <p:cNvSpPr txBox="1"/>
          <p:nvPr/>
        </p:nvSpPr>
        <p:spPr>
          <a:xfrm>
            <a:off x="310677" y="1033031"/>
            <a:ext cx="9138900" cy="47919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Was there a change in behavior (effect)?</a:t>
            </a:r>
            <a:endParaRPr/>
          </a:p>
          <a:p>
            <a:pPr marL="457200" marR="0" lvl="1" indent="0" algn="l" rtl="0">
              <a:spcBef>
                <a:spcPts val="560"/>
              </a:spcBef>
              <a:spcAft>
                <a:spcPts val="0"/>
              </a:spcAft>
              <a:buClr>
                <a:srgbClr val="FFFF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l" rtl="0">
              <a:spcBef>
                <a:spcPts val="640"/>
              </a:spcBef>
              <a:spcAft>
                <a:spcPts val="0"/>
              </a:spcAft>
              <a:buClr>
                <a:schemeClr val="dk1"/>
              </a:buClr>
              <a:buSzPts val="3200"/>
              <a:buFont typeface="Arial"/>
              <a:buNone/>
            </a:pPr>
            <a:r>
              <a:rPr lang="en-US" sz="3200" b="1">
                <a:solidFill>
                  <a:schemeClr val="dk1"/>
                </a:solidFill>
                <a:latin typeface="Arial"/>
                <a:ea typeface="Arial"/>
                <a:cs typeface="Arial"/>
                <a:sym typeface="Arial"/>
              </a:rPr>
              <a:t>Was it due to what you think you did (control)? </a:t>
            </a:r>
            <a:endParaRPr/>
          </a:p>
          <a:p>
            <a:pPr marL="742950" marR="0" lvl="1" indent="-107950" algn="l" rtl="0">
              <a:spcBef>
                <a:spcPts val="560"/>
              </a:spcBef>
              <a:spcAft>
                <a:spcPts val="0"/>
              </a:spcAft>
              <a:buClr>
                <a:srgbClr val="FFFF00"/>
              </a:buClr>
              <a:buSzPts val="2800"/>
              <a:buFont typeface="Arial"/>
              <a:buNone/>
            </a:pPr>
            <a:endParaRPr sz="2800" b="1" i="0" u="none" strike="noStrike" cap="none">
              <a:solidFill>
                <a:srgbClr val="FFFF00"/>
              </a:solidFill>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2" descr="nicole-harrington-743931-unsplash.jpg"/>
          <p:cNvPicPr preferRelativeResize="0"/>
          <p:nvPr/>
        </p:nvPicPr>
        <p:blipFill rotWithShape="1">
          <a:blip r:embed="rId3">
            <a:alphaModFix/>
          </a:blip>
          <a:srcRect l="5556" r="5555"/>
          <a:stretch/>
        </p:blipFill>
        <p:spPr>
          <a:xfrm>
            <a:off x="0" y="0"/>
            <a:ext cx="9144000" cy="6858000"/>
          </a:xfrm>
          <a:prstGeom prst="rect">
            <a:avLst/>
          </a:prstGeom>
          <a:noFill/>
          <a:ln>
            <a:noFill/>
          </a:ln>
        </p:spPr>
      </p:pic>
      <p:sp>
        <p:nvSpPr>
          <p:cNvPr id="258" name="Google Shape;258;p32"/>
          <p:cNvSpPr txBox="1">
            <a:spLocks noGrp="1"/>
          </p:cNvSpPr>
          <p:nvPr>
            <p:ph type="body" idx="1"/>
          </p:nvPr>
        </p:nvSpPr>
        <p:spPr>
          <a:xfrm>
            <a:off x="914400" y="455031"/>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en-US" sz="2800" b="1">
                <a:solidFill>
                  <a:srgbClr val="000000"/>
                </a:solidFill>
                <a:latin typeface="Arial"/>
                <a:ea typeface="Arial"/>
                <a:cs typeface="Arial"/>
                <a:sym typeface="Arial"/>
              </a:rPr>
              <a:t>Within Series</a:t>
            </a:r>
            <a:endParaRPr sz="2800" b="1">
              <a:solidFill>
                <a:srgbClr val="000000"/>
              </a:solidFill>
            </a:endParaRPr>
          </a:p>
          <a:p>
            <a:pPr marL="0" lvl="0" indent="0" algn="l" rtl="0">
              <a:lnSpc>
                <a:spcPct val="90000"/>
              </a:lnSpc>
              <a:spcBef>
                <a:spcPts val="1000"/>
              </a:spcBef>
              <a:spcAft>
                <a:spcPts val="0"/>
              </a:spcAft>
              <a:buSzPts val="1600"/>
              <a:buNone/>
            </a:pPr>
            <a:r>
              <a:rPr lang="en-US" sz="2800" b="1">
                <a:solidFill>
                  <a:srgbClr val="000000"/>
                </a:solidFill>
                <a:latin typeface="Arial"/>
                <a:ea typeface="Arial"/>
                <a:cs typeface="Arial"/>
                <a:sym typeface="Arial"/>
              </a:rPr>
              <a:t>Between Series </a:t>
            </a:r>
            <a:endParaRPr sz="2800" b="1">
              <a:solidFill>
                <a:srgbClr val="000000"/>
              </a:solidFill>
            </a:endParaRPr>
          </a:p>
          <a:p>
            <a:pPr marL="0" lvl="0" indent="0" algn="l" rtl="0">
              <a:lnSpc>
                <a:spcPct val="90000"/>
              </a:lnSpc>
              <a:spcBef>
                <a:spcPts val="1000"/>
              </a:spcBef>
              <a:spcAft>
                <a:spcPts val="0"/>
              </a:spcAft>
              <a:buSzPts val="1600"/>
              <a:buNone/>
            </a:pPr>
            <a:r>
              <a:rPr lang="en-US" sz="2800" b="1">
                <a:solidFill>
                  <a:srgbClr val="000000"/>
                </a:solidFill>
                <a:latin typeface="Arial"/>
                <a:ea typeface="Arial"/>
                <a:cs typeface="Arial"/>
                <a:sym typeface="Arial"/>
              </a:rPr>
              <a:t>Combined-series elements</a:t>
            </a:r>
            <a:endParaRPr sz="2800" b="1">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p:nvPr/>
        </p:nvSpPr>
        <p:spPr>
          <a:xfrm>
            <a:off x="1653851" y="2105561"/>
            <a:ext cx="627239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dirty="0">
                <a:solidFill>
                  <a:srgbClr val="50268C"/>
                </a:solidFill>
                <a:latin typeface="Corbel"/>
                <a:ea typeface="Corbel"/>
                <a:cs typeface="Corbel"/>
                <a:sym typeface="Corbel"/>
              </a:rPr>
              <a:t>Introductions</a:t>
            </a:r>
            <a:endParaRPr dirty="0"/>
          </a:p>
        </p:txBody>
      </p:sp>
      <p:pic>
        <p:nvPicPr>
          <p:cNvPr id="81" name="Google Shape;81;p3" descr="A close up of a sign&#10;&#10;Description automatically generated"/>
          <p:cNvPicPr preferRelativeResize="0"/>
          <p:nvPr/>
        </p:nvPicPr>
        <p:blipFill rotWithShape="1">
          <a:blip r:embed="rId3">
            <a:alphaModFix/>
          </a:blip>
          <a:srcRect/>
          <a:stretch/>
        </p:blipFill>
        <p:spPr>
          <a:xfrm>
            <a:off x="627841" y="3958085"/>
            <a:ext cx="2661459" cy="22617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3" descr="nicole-harrington-743931-unsplash.jpg"/>
          <p:cNvPicPr preferRelativeResize="0"/>
          <p:nvPr/>
        </p:nvPicPr>
        <p:blipFill rotWithShape="1">
          <a:blip r:embed="rId4">
            <a:alphaModFix/>
          </a:blip>
          <a:srcRect l="5556" r="5555"/>
          <a:stretch/>
        </p:blipFill>
        <p:spPr>
          <a:xfrm>
            <a:off x="0" y="0"/>
            <a:ext cx="9144000" cy="6858000"/>
          </a:xfrm>
          <a:prstGeom prst="rect">
            <a:avLst/>
          </a:prstGeom>
          <a:noFill/>
          <a:ln>
            <a:noFill/>
          </a:ln>
        </p:spPr>
      </p:pic>
      <p:sp>
        <p:nvSpPr>
          <p:cNvPr id="267" name="Google Shape;267;p33"/>
          <p:cNvSpPr txBox="1">
            <a:spLocks noGrp="1"/>
          </p:cNvSpPr>
          <p:nvPr>
            <p:ph type="title"/>
          </p:nvPr>
        </p:nvSpPr>
        <p:spPr>
          <a:xfrm>
            <a:off x="565900" y="0"/>
            <a:ext cx="7406700" cy="131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r>
              <a:rPr lang="en-US" b="1"/>
              <a:t>Within Elements….</a:t>
            </a:r>
            <a:endParaRPr b="1"/>
          </a:p>
        </p:txBody>
      </p:sp>
      <p:pic>
        <p:nvPicPr>
          <p:cNvPr id="268" name="Google Shape;268;p33" descr="changing - control 2"/>
          <p:cNvPicPr preferRelativeResize="0"/>
          <p:nvPr/>
        </p:nvPicPr>
        <p:blipFill rotWithShape="1">
          <a:blip r:embed="rId5">
            <a:alphaModFix/>
          </a:blip>
          <a:srcRect/>
          <a:stretch/>
        </p:blipFill>
        <p:spPr>
          <a:xfrm>
            <a:off x="4648200" y="2209800"/>
            <a:ext cx="4191000" cy="2168525"/>
          </a:xfrm>
          <a:prstGeom prst="rect">
            <a:avLst/>
          </a:prstGeom>
          <a:solidFill>
            <a:srgbClr val="FFFFFF"/>
          </a:solidFill>
          <a:ln w="9525" cap="flat" cmpd="sng">
            <a:solidFill>
              <a:schemeClr val="dk1"/>
            </a:solidFill>
            <a:prstDash val="solid"/>
            <a:miter lim="800000"/>
            <a:headEnd type="none" w="sm" len="sm"/>
            <a:tailEnd type="none" w="sm" len="sm"/>
          </a:ln>
        </p:spPr>
      </p:pic>
      <p:grpSp>
        <p:nvGrpSpPr>
          <p:cNvPr id="269" name="Google Shape;269;p33"/>
          <p:cNvGrpSpPr/>
          <p:nvPr/>
        </p:nvGrpSpPr>
        <p:grpSpPr>
          <a:xfrm>
            <a:off x="304800" y="1219200"/>
            <a:ext cx="4322763" cy="2425700"/>
            <a:chOff x="528" y="2448"/>
            <a:chExt cx="3168" cy="2051"/>
          </a:xfrm>
        </p:grpSpPr>
        <p:graphicFrame>
          <p:nvGraphicFramePr>
            <p:cNvPr id="270" name="Google Shape;270;p33"/>
            <p:cNvGraphicFramePr/>
            <p:nvPr/>
          </p:nvGraphicFramePr>
          <p:xfrm>
            <a:off x="528" y="2448"/>
            <a:ext cx="3168" cy="2051"/>
          </p:xfrm>
          <a:graphic>
            <a:graphicData uri="http://schemas.openxmlformats.org/presentationml/2006/ole">
              <mc:AlternateContent xmlns:mc="http://schemas.openxmlformats.org/markup-compatibility/2006">
                <mc:Choice xmlns:v="urn:schemas-microsoft-com:vml" Requires="v">
                  <p:oleObj spid="_x0000_s1034" r:id="rId6" imgW="3168" imgH="2051" progId="Excel.Sheet.8">
                    <p:embed/>
                  </p:oleObj>
                </mc:Choice>
                <mc:Fallback>
                  <p:oleObj r:id="rId6" imgW="3168" imgH="2051" progId="Excel.Sheet.8">
                    <p:embed/>
                    <p:pic>
                      <p:nvPicPr>
                        <p:cNvPr id="270" name="Google Shape;270;p33"/>
                        <p:cNvPicPr preferRelativeResize="0"/>
                        <p:nvPr/>
                      </p:nvPicPr>
                      <p:blipFill rotWithShape="1">
                        <a:blip r:embed="rId7">
                          <a:alphaModFix/>
                        </a:blip>
                        <a:srcRect/>
                        <a:stretch/>
                      </p:blipFill>
                      <p:spPr>
                        <a:xfrm>
                          <a:off x="528" y="2448"/>
                          <a:ext cx="3168" cy="2051"/>
                        </a:xfrm>
                        <a:prstGeom prst="rect">
                          <a:avLst/>
                        </a:prstGeom>
                        <a:noFill/>
                        <a:ln>
                          <a:noFill/>
                        </a:ln>
                      </p:spPr>
                    </p:pic>
                  </p:oleObj>
                </mc:Fallback>
              </mc:AlternateContent>
            </a:graphicData>
          </a:graphic>
        </p:graphicFrame>
        <p:cxnSp>
          <p:nvCxnSpPr>
            <p:cNvPr id="271" name="Google Shape;271;p33"/>
            <p:cNvCxnSpPr/>
            <p:nvPr/>
          </p:nvCxnSpPr>
          <p:spPr>
            <a:xfrm rot="10800000">
              <a:off x="1800" y="2784"/>
              <a:ext cx="6" cy="1140"/>
            </a:xfrm>
            <a:prstGeom prst="straightConnector1">
              <a:avLst/>
            </a:prstGeom>
            <a:noFill/>
            <a:ln w="9525" cap="flat" cmpd="sng">
              <a:solidFill>
                <a:srgbClr val="000000"/>
              </a:solidFill>
              <a:prstDash val="solid"/>
              <a:round/>
              <a:headEnd type="none" w="med" len="med"/>
              <a:tailEnd type="none" w="med" len="med"/>
            </a:ln>
          </p:spPr>
        </p:cxnSp>
        <p:cxnSp>
          <p:nvCxnSpPr>
            <p:cNvPr id="272" name="Google Shape;272;p33"/>
            <p:cNvCxnSpPr/>
            <p:nvPr/>
          </p:nvCxnSpPr>
          <p:spPr>
            <a:xfrm rot="10800000">
              <a:off x="2712" y="2784"/>
              <a:ext cx="6" cy="1140"/>
            </a:xfrm>
            <a:prstGeom prst="straightConnector1">
              <a:avLst/>
            </a:prstGeom>
            <a:noFill/>
            <a:ln w="9525" cap="flat" cmpd="sng">
              <a:solidFill>
                <a:srgbClr val="000000"/>
              </a:solidFill>
              <a:prstDash val="solid"/>
              <a:round/>
              <a:headEnd type="none" w="med" len="med"/>
              <a:tailEnd type="none" w="med" len="med"/>
            </a:ln>
          </p:spPr>
        </p:cxnSp>
      </p:grpSp>
      <p:pic>
        <p:nvPicPr>
          <p:cNvPr id="273" name="Google Shape;273;p33" descr="Periodic.jpg"/>
          <p:cNvPicPr preferRelativeResize="0"/>
          <p:nvPr/>
        </p:nvPicPr>
        <p:blipFill rotWithShape="1">
          <a:blip r:embed="rId8">
            <a:alphaModFix/>
          </a:blip>
          <a:srcRect/>
          <a:stretch/>
        </p:blipFill>
        <p:spPr>
          <a:xfrm>
            <a:off x="1441923" y="4088291"/>
            <a:ext cx="3410712" cy="2363724"/>
          </a:xfrm>
          <a:prstGeom prst="rect">
            <a:avLst/>
          </a:prstGeom>
          <a:noFill/>
          <a:ln>
            <a:noFill/>
          </a:ln>
        </p:spPr>
      </p:pic>
      <p:pic>
        <p:nvPicPr>
          <p:cNvPr id="274" name="Google Shape;274;p33"/>
          <p:cNvPicPr preferRelativeResize="0">
            <a:picLocks noGrp="1"/>
          </p:cNvPicPr>
          <p:nvPr>
            <p:ph type="body" idx="1"/>
          </p:nvPr>
        </p:nvPicPr>
        <p:blipFill rotWithShape="1">
          <a:blip r:embed="rId9">
            <a:alphaModFix/>
          </a:blip>
          <a:srcRect/>
          <a:stretch/>
        </p:blipFill>
        <p:spPr>
          <a:xfrm>
            <a:off x="6071581" y="4434928"/>
            <a:ext cx="3072419" cy="2146847"/>
          </a:xfrm>
          <a:prstGeom prst="rect">
            <a:avLst/>
          </a:prstGeom>
          <a:noFill/>
          <a:ln>
            <a:noFill/>
          </a:ln>
        </p:spPr>
      </p:pic>
      <p:pic>
        <p:nvPicPr>
          <p:cNvPr id="1025" name="Picture 1">
            <a:extLst>
              <a:ext uri="{FF2B5EF4-FFF2-40B4-BE49-F238E27FC236}">
                <a16:creationId xmlns:a16="http://schemas.microsoft.com/office/drawing/2014/main" id="{BA317CF2-448B-8046-9C28-36BAD1FEA8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4" descr="nicole-harrington-743931-unsplash.jpg"/>
          <p:cNvPicPr preferRelativeResize="0"/>
          <p:nvPr/>
        </p:nvPicPr>
        <p:blipFill rotWithShape="1">
          <a:blip r:embed="rId4">
            <a:alphaModFix/>
          </a:blip>
          <a:srcRect l="5556" r="5555"/>
          <a:stretch/>
        </p:blipFill>
        <p:spPr>
          <a:xfrm>
            <a:off x="0" y="0"/>
            <a:ext cx="9144000" cy="6858000"/>
          </a:xfrm>
          <a:prstGeom prst="rect">
            <a:avLst/>
          </a:prstGeom>
          <a:noFill/>
          <a:ln>
            <a:noFill/>
          </a:ln>
        </p:spPr>
      </p:pic>
      <p:sp>
        <p:nvSpPr>
          <p:cNvPr id="283" name="Google Shape;283;p34"/>
          <p:cNvSpPr txBox="1">
            <a:spLocks noGrp="1"/>
          </p:cNvSpPr>
          <p:nvPr>
            <p:ph type="title"/>
          </p:nvPr>
        </p:nvSpPr>
        <p:spPr>
          <a:xfrm>
            <a:off x="677975" y="0"/>
            <a:ext cx="7406700" cy="131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r>
              <a:rPr lang="en-US" b="1"/>
              <a:t>Within Elements….</a:t>
            </a:r>
            <a:endParaRPr b="1"/>
          </a:p>
        </p:txBody>
      </p:sp>
      <p:sp>
        <p:nvSpPr>
          <p:cNvPr id="284" name="Google Shape;284;p34"/>
          <p:cNvSpPr txBox="1">
            <a:spLocks noGrp="1"/>
          </p:cNvSpPr>
          <p:nvPr>
            <p:ph type="body" idx="1"/>
          </p:nvPr>
        </p:nvSpPr>
        <p:spPr>
          <a:xfrm>
            <a:off x="857251" y="1828800"/>
            <a:ext cx="7404653" cy="4267200"/>
          </a:xfrm>
          <a:prstGeom prst="rect">
            <a:avLst/>
          </a:prstGeom>
          <a:noFill/>
          <a:ln>
            <a:noFill/>
          </a:ln>
        </p:spPr>
        <p:txBody>
          <a:bodyPr spcFirstLastPara="1" wrap="square" lIns="91425" tIns="45700" rIns="91425" bIns="45700" anchor="t" anchorCtr="0">
            <a:normAutofit/>
          </a:bodyPr>
          <a:lstStyle/>
          <a:p>
            <a:pPr marL="171450" lvl="0" indent="-35560" algn="l" rtl="0">
              <a:lnSpc>
                <a:spcPct val="90000"/>
              </a:lnSpc>
              <a:spcBef>
                <a:spcPts val="0"/>
              </a:spcBef>
              <a:spcAft>
                <a:spcPts val="0"/>
              </a:spcAft>
              <a:buSzPts val="1600"/>
              <a:buNone/>
            </a:pPr>
            <a:endParaRPr/>
          </a:p>
        </p:txBody>
      </p:sp>
      <p:grpSp>
        <p:nvGrpSpPr>
          <p:cNvPr id="285" name="Google Shape;285;p34"/>
          <p:cNvGrpSpPr/>
          <p:nvPr/>
        </p:nvGrpSpPr>
        <p:grpSpPr>
          <a:xfrm>
            <a:off x="304800" y="1219200"/>
            <a:ext cx="8839201" cy="4960079"/>
            <a:chOff x="528" y="2448"/>
            <a:chExt cx="3168" cy="2051"/>
          </a:xfrm>
        </p:grpSpPr>
        <p:graphicFrame>
          <p:nvGraphicFramePr>
            <p:cNvPr id="286" name="Google Shape;286;p34"/>
            <p:cNvGraphicFramePr/>
            <p:nvPr/>
          </p:nvGraphicFramePr>
          <p:xfrm>
            <a:off x="528" y="2448"/>
            <a:ext cx="3168" cy="2051"/>
          </p:xfrm>
          <a:graphic>
            <a:graphicData uri="http://schemas.openxmlformats.org/presentationml/2006/ole">
              <mc:AlternateContent xmlns:mc="http://schemas.openxmlformats.org/markup-compatibility/2006">
                <mc:Choice xmlns:v="urn:schemas-microsoft-com:vml" Requires="v">
                  <p:oleObj spid="_x0000_s2058" r:id="rId5" imgW="3168" imgH="2051" progId="Excel.Sheet.8">
                    <p:embed/>
                  </p:oleObj>
                </mc:Choice>
                <mc:Fallback>
                  <p:oleObj r:id="rId5" imgW="3168" imgH="2051" progId="Excel.Sheet.8">
                    <p:embed/>
                    <p:pic>
                      <p:nvPicPr>
                        <p:cNvPr id="286" name="Google Shape;286;p34"/>
                        <p:cNvPicPr preferRelativeResize="0"/>
                        <p:nvPr/>
                      </p:nvPicPr>
                      <p:blipFill rotWithShape="1">
                        <a:blip r:embed="rId6">
                          <a:alphaModFix/>
                        </a:blip>
                        <a:srcRect/>
                        <a:stretch/>
                      </p:blipFill>
                      <p:spPr>
                        <a:xfrm>
                          <a:off x="528" y="2448"/>
                          <a:ext cx="3168" cy="2051"/>
                        </a:xfrm>
                        <a:prstGeom prst="rect">
                          <a:avLst/>
                        </a:prstGeom>
                        <a:noFill/>
                        <a:ln>
                          <a:noFill/>
                        </a:ln>
                      </p:spPr>
                    </p:pic>
                  </p:oleObj>
                </mc:Fallback>
              </mc:AlternateContent>
            </a:graphicData>
          </a:graphic>
        </p:graphicFrame>
        <p:cxnSp>
          <p:nvCxnSpPr>
            <p:cNvPr id="287" name="Google Shape;287;p34"/>
            <p:cNvCxnSpPr/>
            <p:nvPr/>
          </p:nvCxnSpPr>
          <p:spPr>
            <a:xfrm rot="10800000">
              <a:off x="1800" y="2784"/>
              <a:ext cx="6" cy="1140"/>
            </a:xfrm>
            <a:prstGeom prst="straightConnector1">
              <a:avLst/>
            </a:prstGeom>
            <a:noFill/>
            <a:ln w="9525" cap="flat" cmpd="sng">
              <a:solidFill>
                <a:srgbClr val="000000"/>
              </a:solidFill>
              <a:prstDash val="solid"/>
              <a:round/>
              <a:headEnd type="none" w="med" len="med"/>
              <a:tailEnd type="none" w="med" len="med"/>
            </a:ln>
          </p:spPr>
        </p:cxnSp>
        <p:cxnSp>
          <p:nvCxnSpPr>
            <p:cNvPr id="288" name="Google Shape;288;p34"/>
            <p:cNvCxnSpPr/>
            <p:nvPr/>
          </p:nvCxnSpPr>
          <p:spPr>
            <a:xfrm rot="10800000">
              <a:off x="2712" y="2784"/>
              <a:ext cx="6" cy="1140"/>
            </a:xfrm>
            <a:prstGeom prst="straightConnector1">
              <a:avLst/>
            </a:prstGeom>
            <a:noFill/>
            <a:ln w="9525" cap="flat" cmpd="sng">
              <a:solidFill>
                <a:srgbClr val="000000"/>
              </a:solidFill>
              <a:prstDash val="solid"/>
              <a:round/>
              <a:headEnd type="none" w="med" len="med"/>
              <a:tailEnd type="none" w="med" len="med"/>
            </a:ln>
          </p:spPr>
        </p:cxnSp>
      </p:grpSp>
      <p:pic>
        <p:nvPicPr>
          <p:cNvPr id="2049" name="Picture 1">
            <a:extLst>
              <a:ext uri="{FF2B5EF4-FFF2-40B4-BE49-F238E27FC236}">
                <a16:creationId xmlns:a16="http://schemas.microsoft.com/office/drawing/2014/main" id="{304AC5D4-7A56-3949-A5E8-347E20905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0" cy="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5" descr="nicole-harrington-743931-unsplash.jpg"/>
          <p:cNvPicPr preferRelativeResize="0"/>
          <p:nvPr/>
        </p:nvPicPr>
        <p:blipFill rotWithShape="1">
          <a:blip r:embed="rId3">
            <a:alphaModFix/>
          </a:blip>
          <a:srcRect l="5556" r="5555"/>
          <a:stretch/>
        </p:blipFill>
        <p:spPr>
          <a:xfrm>
            <a:off x="0" y="0"/>
            <a:ext cx="9144000" cy="6858000"/>
          </a:xfrm>
          <a:prstGeom prst="rect">
            <a:avLst/>
          </a:prstGeom>
          <a:noFill/>
          <a:ln>
            <a:noFill/>
          </a:ln>
        </p:spPr>
      </p:pic>
      <p:sp>
        <p:nvSpPr>
          <p:cNvPr id="294" name="Google Shape;294;p35"/>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Arial"/>
              <a:buNone/>
            </a:pPr>
            <a:r>
              <a:rPr lang="en-US">
                <a:latin typeface="Arial"/>
                <a:ea typeface="Arial"/>
                <a:cs typeface="Arial"/>
                <a:sym typeface="Arial"/>
              </a:rPr>
              <a:t>ABA (withdrawal or reversal)</a:t>
            </a:r>
            <a:endParaRPr/>
          </a:p>
        </p:txBody>
      </p:sp>
      <p:grpSp>
        <p:nvGrpSpPr>
          <p:cNvPr id="295" name="Google Shape;295;p35"/>
          <p:cNvGrpSpPr/>
          <p:nvPr/>
        </p:nvGrpSpPr>
        <p:grpSpPr>
          <a:xfrm>
            <a:off x="312233" y="2971344"/>
            <a:ext cx="8443332" cy="1333157"/>
            <a:chOff x="7433" y="1821660"/>
            <a:chExt cx="8443332" cy="1333157"/>
          </a:xfrm>
        </p:grpSpPr>
        <p:sp>
          <p:nvSpPr>
            <p:cNvPr id="296" name="Google Shape;296;p35"/>
            <p:cNvSpPr/>
            <p:nvPr/>
          </p:nvSpPr>
          <p:spPr>
            <a:xfrm>
              <a:off x="7433" y="1821660"/>
              <a:ext cx="2221929" cy="1333157"/>
            </a:xfrm>
            <a:prstGeom prst="roundRect">
              <a:avLst>
                <a:gd name="adj" fmla="val 10000"/>
              </a:avLst>
            </a:prstGeom>
            <a:solidFill>
              <a:srgbClr val="922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txBox="1"/>
            <p:nvPr/>
          </p:nvSpPr>
          <p:spPr>
            <a:xfrm>
              <a:off x="46480" y="1860707"/>
              <a:ext cx="2143835" cy="1255063"/>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dk1"/>
                </a:buClr>
                <a:buSzPts val="3200"/>
                <a:buFont typeface="Corbel"/>
                <a:buNone/>
              </a:pPr>
              <a:r>
                <a:rPr lang="en-US" sz="3200">
                  <a:solidFill>
                    <a:schemeClr val="dk1"/>
                  </a:solidFill>
                  <a:latin typeface="Corbel"/>
                  <a:ea typeface="Corbel"/>
                  <a:cs typeface="Corbel"/>
                  <a:sym typeface="Corbel"/>
                </a:rPr>
                <a:t>Baseline</a:t>
              </a:r>
              <a:endParaRPr/>
            </a:p>
          </p:txBody>
        </p:sp>
        <p:sp>
          <p:nvSpPr>
            <p:cNvPr id="298" name="Google Shape;298;p35"/>
            <p:cNvSpPr/>
            <p:nvPr/>
          </p:nvSpPr>
          <p:spPr>
            <a:xfrm>
              <a:off x="2451556" y="2212720"/>
              <a:ext cx="471049" cy="551038"/>
            </a:xfrm>
            <a:prstGeom prst="rightArrow">
              <a:avLst>
                <a:gd name="adj1" fmla="val 60000"/>
                <a:gd name="adj2" fmla="val 50000"/>
              </a:avLst>
            </a:prstGeom>
            <a:solidFill>
              <a:srgbClr val="C6AA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txBox="1"/>
            <p:nvPr/>
          </p:nvSpPr>
          <p:spPr>
            <a:xfrm>
              <a:off x="2451556" y="2322928"/>
              <a:ext cx="329734" cy="33062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Corbel"/>
                <a:buNone/>
              </a:pPr>
              <a:endParaRPr sz="2400">
                <a:solidFill>
                  <a:schemeClr val="dk1"/>
                </a:solidFill>
                <a:latin typeface="Corbel"/>
                <a:ea typeface="Corbel"/>
                <a:cs typeface="Corbel"/>
                <a:sym typeface="Corbel"/>
              </a:endParaRPr>
            </a:p>
          </p:txBody>
        </p:sp>
        <p:sp>
          <p:nvSpPr>
            <p:cNvPr id="300" name="Google Shape;300;p35"/>
            <p:cNvSpPr/>
            <p:nvPr/>
          </p:nvSpPr>
          <p:spPr>
            <a:xfrm>
              <a:off x="3118135" y="1821660"/>
              <a:ext cx="2221929" cy="1333157"/>
            </a:xfrm>
            <a:prstGeom prst="roundRect">
              <a:avLst>
                <a:gd name="adj" fmla="val 10000"/>
              </a:avLst>
            </a:prstGeom>
            <a:solidFill>
              <a:srgbClr val="922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txBox="1"/>
            <p:nvPr/>
          </p:nvSpPr>
          <p:spPr>
            <a:xfrm>
              <a:off x="3157182" y="1860707"/>
              <a:ext cx="2143835" cy="1255063"/>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Corbel"/>
                <a:buNone/>
              </a:pPr>
              <a:r>
                <a:rPr lang="en-US" sz="2800">
                  <a:solidFill>
                    <a:schemeClr val="dk1"/>
                  </a:solidFill>
                  <a:latin typeface="Corbel"/>
                  <a:ea typeface="Corbel"/>
                  <a:cs typeface="Corbel"/>
                  <a:sym typeface="Corbel"/>
                </a:rPr>
                <a:t>Intervention</a:t>
              </a:r>
              <a:endParaRPr/>
            </a:p>
          </p:txBody>
        </p:sp>
        <p:sp>
          <p:nvSpPr>
            <p:cNvPr id="302" name="Google Shape;302;p35"/>
            <p:cNvSpPr/>
            <p:nvPr/>
          </p:nvSpPr>
          <p:spPr>
            <a:xfrm>
              <a:off x="5562257" y="2212720"/>
              <a:ext cx="471049" cy="551038"/>
            </a:xfrm>
            <a:prstGeom prst="rightArrow">
              <a:avLst>
                <a:gd name="adj1" fmla="val 60000"/>
                <a:gd name="adj2" fmla="val 50000"/>
              </a:avLst>
            </a:prstGeom>
            <a:solidFill>
              <a:srgbClr val="C6AA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txBox="1"/>
            <p:nvPr/>
          </p:nvSpPr>
          <p:spPr>
            <a:xfrm>
              <a:off x="5562257" y="2322928"/>
              <a:ext cx="329734" cy="33062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400"/>
                <a:buFont typeface="Corbel"/>
                <a:buNone/>
              </a:pPr>
              <a:endParaRPr sz="2400">
                <a:solidFill>
                  <a:schemeClr val="dk1"/>
                </a:solidFill>
                <a:latin typeface="Corbel"/>
                <a:ea typeface="Corbel"/>
                <a:cs typeface="Corbel"/>
                <a:sym typeface="Corbel"/>
              </a:endParaRPr>
            </a:p>
          </p:txBody>
        </p:sp>
        <p:sp>
          <p:nvSpPr>
            <p:cNvPr id="304" name="Google Shape;304;p35"/>
            <p:cNvSpPr/>
            <p:nvPr/>
          </p:nvSpPr>
          <p:spPr>
            <a:xfrm>
              <a:off x="6228836" y="1821660"/>
              <a:ext cx="2221929" cy="1333157"/>
            </a:xfrm>
            <a:prstGeom prst="roundRect">
              <a:avLst>
                <a:gd name="adj" fmla="val 10000"/>
              </a:avLst>
            </a:prstGeom>
            <a:solidFill>
              <a:srgbClr val="922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txBox="1"/>
            <p:nvPr/>
          </p:nvSpPr>
          <p:spPr>
            <a:xfrm>
              <a:off x="6267883" y="1860707"/>
              <a:ext cx="2143835" cy="1255063"/>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chemeClr val="dk1"/>
                </a:buClr>
                <a:buSzPts val="3200"/>
                <a:buFont typeface="Corbel"/>
                <a:buNone/>
              </a:pPr>
              <a:r>
                <a:rPr lang="en-US" sz="3200">
                  <a:solidFill>
                    <a:schemeClr val="dk1"/>
                  </a:solidFill>
                  <a:latin typeface="Corbel"/>
                  <a:ea typeface="Corbel"/>
                  <a:cs typeface="Corbel"/>
                  <a:sym typeface="Corbel"/>
                </a:rPr>
                <a:t>Baseline</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6" descr="nicole-harrington-743931-unsplash.jpg"/>
          <p:cNvPicPr preferRelativeResize="0"/>
          <p:nvPr/>
        </p:nvPicPr>
        <p:blipFill rotWithShape="1">
          <a:blip r:embed="rId3">
            <a:alphaModFix/>
          </a:blip>
          <a:srcRect l="5556" r="5555"/>
          <a:stretch/>
        </p:blipFill>
        <p:spPr>
          <a:xfrm>
            <a:off x="0" y="0"/>
            <a:ext cx="9144000" cy="6858000"/>
          </a:xfrm>
          <a:prstGeom prst="rect">
            <a:avLst/>
          </a:prstGeom>
          <a:noFill/>
          <a:ln>
            <a:noFill/>
          </a:ln>
        </p:spPr>
      </p:pic>
      <p:sp>
        <p:nvSpPr>
          <p:cNvPr id="311" name="Google Shape;311;p36"/>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Arial"/>
              <a:buNone/>
            </a:pPr>
            <a:r>
              <a:rPr lang="en-US" b="1">
                <a:latin typeface="Arial"/>
                <a:ea typeface="Arial"/>
                <a:cs typeface="Arial"/>
                <a:sym typeface="Arial"/>
              </a:rPr>
              <a:t>Changing Criterion Design</a:t>
            </a:r>
            <a:endParaRPr b="1"/>
          </a:p>
        </p:txBody>
      </p:sp>
      <p:grpSp>
        <p:nvGrpSpPr>
          <p:cNvPr id="312" name="Google Shape;312;p36"/>
          <p:cNvGrpSpPr/>
          <p:nvPr/>
        </p:nvGrpSpPr>
        <p:grpSpPr>
          <a:xfrm>
            <a:off x="1089024" y="1365317"/>
            <a:ext cx="7272339" cy="4545212"/>
            <a:chOff x="0" y="215633"/>
            <a:chExt cx="7272339" cy="4545212"/>
          </a:xfrm>
        </p:grpSpPr>
        <p:sp>
          <p:nvSpPr>
            <p:cNvPr id="313" name="Google Shape;313;p36"/>
            <p:cNvSpPr/>
            <p:nvPr/>
          </p:nvSpPr>
          <p:spPr>
            <a:xfrm>
              <a:off x="0" y="215633"/>
              <a:ext cx="7272339" cy="4545211"/>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DBCADB"/>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6"/>
            <p:cNvSpPr/>
            <p:nvPr/>
          </p:nvSpPr>
          <p:spPr>
            <a:xfrm>
              <a:off x="923587" y="3352738"/>
              <a:ext cx="189080" cy="189080"/>
            </a:xfrm>
            <a:prstGeom prst="ellipse">
              <a:avLst/>
            </a:prstGeom>
            <a:gradFill>
              <a:gsLst>
                <a:gs pos="0">
                  <a:srgbClr val="92248F"/>
                </a:gs>
                <a:gs pos="90000">
                  <a:srgbClr val="942191"/>
                </a:gs>
                <a:gs pos="100000">
                  <a:srgbClr val="8C168A"/>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6"/>
            <p:cNvSpPr/>
            <p:nvPr/>
          </p:nvSpPr>
          <p:spPr>
            <a:xfrm>
              <a:off x="1018127" y="3447279"/>
              <a:ext cx="1694454" cy="13135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6"/>
            <p:cNvSpPr txBox="1"/>
            <p:nvPr/>
          </p:nvSpPr>
          <p:spPr>
            <a:xfrm>
              <a:off x="1018127" y="3447279"/>
              <a:ext cx="1694454" cy="1313566"/>
            </a:xfrm>
            <a:prstGeom prst="rect">
              <a:avLst/>
            </a:prstGeom>
            <a:noFill/>
            <a:ln>
              <a:noFill/>
            </a:ln>
          </p:spPr>
          <p:txBody>
            <a:bodyPr spcFirstLastPara="1" wrap="square" lIns="100175" tIns="0" rIns="0" bIns="0" anchor="t" anchorCtr="0">
              <a:noAutofit/>
            </a:bodyPr>
            <a:lstStyle/>
            <a:p>
              <a:pPr marL="0" marR="0" lvl="0" indent="0" algn="ctr" rtl="0">
                <a:lnSpc>
                  <a:spcPct val="90000"/>
                </a:lnSpc>
                <a:spcBef>
                  <a:spcPts val="0"/>
                </a:spcBef>
                <a:spcAft>
                  <a:spcPts val="0"/>
                </a:spcAft>
                <a:buClr>
                  <a:srgbClr val="000000"/>
                </a:buClr>
                <a:buSzPts val="4700"/>
                <a:buFont typeface="Corbel"/>
                <a:buNone/>
              </a:pPr>
              <a:r>
                <a:rPr lang="en-US" sz="4700">
                  <a:solidFill>
                    <a:srgbClr val="000000"/>
                  </a:solidFill>
                  <a:latin typeface="Corbel"/>
                  <a:ea typeface="Corbel"/>
                  <a:cs typeface="Corbel"/>
                  <a:sym typeface="Corbel"/>
                </a:rPr>
                <a:t>Level 1</a:t>
              </a:r>
              <a:endParaRPr/>
            </a:p>
          </p:txBody>
        </p:sp>
        <p:sp>
          <p:nvSpPr>
            <p:cNvPr id="317" name="Google Shape;317;p36"/>
            <p:cNvSpPr/>
            <p:nvPr/>
          </p:nvSpPr>
          <p:spPr>
            <a:xfrm>
              <a:off x="2592588" y="2117350"/>
              <a:ext cx="341799" cy="341799"/>
            </a:xfrm>
            <a:prstGeom prst="ellipse">
              <a:avLst/>
            </a:prstGeom>
            <a:gradFill>
              <a:gsLst>
                <a:gs pos="0">
                  <a:srgbClr val="92248F"/>
                </a:gs>
                <a:gs pos="90000">
                  <a:srgbClr val="942191"/>
                </a:gs>
                <a:gs pos="100000">
                  <a:srgbClr val="8C168A"/>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6"/>
            <p:cNvSpPr/>
            <p:nvPr/>
          </p:nvSpPr>
          <p:spPr>
            <a:xfrm>
              <a:off x="2763488" y="2288250"/>
              <a:ext cx="1745361" cy="24725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6"/>
            <p:cNvSpPr txBox="1"/>
            <p:nvPr/>
          </p:nvSpPr>
          <p:spPr>
            <a:xfrm>
              <a:off x="2763488" y="2288250"/>
              <a:ext cx="1745361" cy="2472595"/>
            </a:xfrm>
            <a:prstGeom prst="rect">
              <a:avLst/>
            </a:prstGeom>
            <a:noFill/>
            <a:ln>
              <a:noFill/>
            </a:ln>
          </p:spPr>
          <p:txBody>
            <a:bodyPr spcFirstLastPara="1" wrap="square" lIns="181100" tIns="0" rIns="0" bIns="0" anchor="t" anchorCtr="0">
              <a:noAutofit/>
            </a:bodyPr>
            <a:lstStyle/>
            <a:p>
              <a:pPr marL="0" marR="0" lvl="0" indent="0" algn="ctr" rtl="0">
                <a:lnSpc>
                  <a:spcPct val="90000"/>
                </a:lnSpc>
                <a:spcBef>
                  <a:spcPts val="0"/>
                </a:spcBef>
                <a:spcAft>
                  <a:spcPts val="0"/>
                </a:spcAft>
                <a:buClr>
                  <a:schemeClr val="lt1"/>
                </a:buClr>
                <a:buSzPts val="4700"/>
                <a:buFont typeface="Corbel"/>
                <a:buNone/>
              </a:pPr>
              <a:r>
                <a:rPr lang="en-US" sz="4700" dirty="0">
                  <a:solidFill>
                    <a:schemeClr val="tx1"/>
                  </a:solidFill>
                  <a:latin typeface="Corbel"/>
                  <a:ea typeface="Corbel"/>
                  <a:cs typeface="Corbel"/>
                  <a:sym typeface="Corbel"/>
                </a:rPr>
                <a:t>Level 2</a:t>
              </a:r>
              <a:endParaRPr dirty="0">
                <a:solidFill>
                  <a:schemeClr val="tx1"/>
                </a:solidFill>
              </a:endParaRPr>
            </a:p>
          </p:txBody>
        </p:sp>
        <p:sp>
          <p:nvSpPr>
            <p:cNvPr id="320" name="Google Shape;320;p36"/>
            <p:cNvSpPr/>
            <p:nvPr/>
          </p:nvSpPr>
          <p:spPr>
            <a:xfrm>
              <a:off x="4599754" y="1365572"/>
              <a:ext cx="472702" cy="472702"/>
            </a:xfrm>
            <a:prstGeom prst="ellipse">
              <a:avLst/>
            </a:prstGeom>
            <a:gradFill>
              <a:gsLst>
                <a:gs pos="0">
                  <a:srgbClr val="92248F"/>
                </a:gs>
                <a:gs pos="90000">
                  <a:srgbClr val="942191"/>
                </a:gs>
                <a:gs pos="100000">
                  <a:srgbClr val="8C168A"/>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6"/>
            <p:cNvSpPr/>
            <p:nvPr/>
          </p:nvSpPr>
          <p:spPr>
            <a:xfrm>
              <a:off x="4836105" y="1601923"/>
              <a:ext cx="1745361" cy="31589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6"/>
            <p:cNvSpPr txBox="1"/>
            <p:nvPr/>
          </p:nvSpPr>
          <p:spPr>
            <a:xfrm>
              <a:off x="4836105" y="1601923"/>
              <a:ext cx="1745361" cy="3158922"/>
            </a:xfrm>
            <a:prstGeom prst="rect">
              <a:avLst/>
            </a:prstGeom>
            <a:noFill/>
            <a:ln>
              <a:noFill/>
            </a:ln>
          </p:spPr>
          <p:txBody>
            <a:bodyPr spcFirstLastPara="1" wrap="square" lIns="250475" tIns="0" rIns="0" bIns="0" anchor="t" anchorCtr="0">
              <a:noAutofit/>
            </a:bodyPr>
            <a:lstStyle/>
            <a:p>
              <a:pPr marL="0" marR="0" lvl="0" indent="0" algn="ctr" rtl="0">
                <a:lnSpc>
                  <a:spcPct val="90000"/>
                </a:lnSpc>
                <a:spcBef>
                  <a:spcPts val="0"/>
                </a:spcBef>
                <a:spcAft>
                  <a:spcPts val="0"/>
                </a:spcAft>
                <a:buClr>
                  <a:srgbClr val="000000"/>
                </a:buClr>
                <a:buSzPts val="4700"/>
                <a:buFont typeface="Corbel"/>
                <a:buNone/>
              </a:pPr>
              <a:r>
                <a:rPr lang="en-US" sz="4700">
                  <a:solidFill>
                    <a:srgbClr val="000000"/>
                  </a:solidFill>
                  <a:latin typeface="Corbel"/>
                  <a:ea typeface="Corbel"/>
                  <a:cs typeface="Corbel"/>
                  <a:sym typeface="Corbel"/>
                </a:rPr>
                <a:t>Level 3</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7" descr="nicole-harrington-743931-unsplash.jpg"/>
          <p:cNvPicPr preferRelativeResize="0"/>
          <p:nvPr/>
        </p:nvPicPr>
        <p:blipFill rotWithShape="1">
          <a:blip r:embed="rId3">
            <a:alphaModFix/>
          </a:blip>
          <a:srcRect l="5556" r="5555"/>
          <a:stretch/>
        </p:blipFill>
        <p:spPr>
          <a:xfrm>
            <a:off x="0" y="0"/>
            <a:ext cx="9278450" cy="7019373"/>
          </a:xfrm>
          <a:prstGeom prst="rect">
            <a:avLst/>
          </a:prstGeom>
          <a:noFill/>
          <a:ln>
            <a:noFill/>
          </a:ln>
        </p:spPr>
      </p:pic>
      <p:sp>
        <p:nvSpPr>
          <p:cNvPr id="328" name="Google Shape;328;p37"/>
          <p:cNvSpPr txBox="1">
            <a:spLocks noGrp="1"/>
          </p:cNvSpPr>
          <p:nvPr>
            <p:ph type="title"/>
          </p:nvPr>
        </p:nvSpPr>
        <p:spPr>
          <a:xfrm>
            <a:off x="722800" y="340650"/>
            <a:ext cx="7406700" cy="131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Arial"/>
              <a:buNone/>
            </a:pPr>
            <a:r>
              <a:rPr lang="en-US" b="1" dirty="0">
                <a:latin typeface="Arial"/>
                <a:ea typeface="Arial"/>
                <a:cs typeface="Arial"/>
                <a:sym typeface="Arial"/>
              </a:rPr>
              <a:t>Periodic</a:t>
            </a:r>
            <a:endParaRPr b="1" dirty="0"/>
          </a:p>
        </p:txBody>
      </p:sp>
      <p:pic>
        <p:nvPicPr>
          <p:cNvPr id="329" name="Google Shape;329;p37" descr="Periodic.jpg"/>
          <p:cNvPicPr preferRelativeResize="0">
            <a:picLocks noGrp="1"/>
          </p:cNvPicPr>
          <p:nvPr>
            <p:ph type="body" idx="1"/>
          </p:nvPr>
        </p:nvPicPr>
        <p:blipFill rotWithShape="1">
          <a:blip r:embed="rId4">
            <a:alphaModFix/>
          </a:blip>
          <a:srcRect t="2343" b="10322"/>
          <a:stretch/>
        </p:blipFill>
        <p:spPr>
          <a:xfrm>
            <a:off x="311350" y="1654645"/>
            <a:ext cx="8229600" cy="4980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8" descr="nicole-harrington-743931-unsplash.jpg"/>
          <p:cNvPicPr preferRelativeResize="0"/>
          <p:nvPr/>
        </p:nvPicPr>
        <p:blipFill rotWithShape="1">
          <a:blip r:embed="rId3">
            <a:alphaModFix/>
          </a:blip>
          <a:srcRect l="5556" r="5555"/>
          <a:stretch/>
        </p:blipFill>
        <p:spPr>
          <a:xfrm>
            <a:off x="0" y="0"/>
            <a:ext cx="9144000" cy="6858000"/>
          </a:xfrm>
          <a:prstGeom prst="rect">
            <a:avLst/>
          </a:prstGeom>
          <a:noFill/>
          <a:ln>
            <a:noFill/>
          </a:ln>
        </p:spPr>
      </p:pic>
      <p:sp>
        <p:nvSpPr>
          <p:cNvPr id="335" name="Google Shape;335;p38"/>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Arial"/>
              <a:buNone/>
            </a:pPr>
            <a:r>
              <a:rPr lang="en-US">
                <a:latin typeface="Arial"/>
                <a:ea typeface="Arial"/>
                <a:cs typeface="Arial"/>
                <a:sym typeface="Arial"/>
              </a:rPr>
              <a:t>Parametric</a:t>
            </a:r>
            <a:endParaRPr/>
          </a:p>
        </p:txBody>
      </p:sp>
      <p:pic>
        <p:nvPicPr>
          <p:cNvPr id="336" name="Google Shape;336;p38"/>
          <p:cNvPicPr preferRelativeResize="0">
            <a:picLocks noGrp="1"/>
          </p:cNvPicPr>
          <p:nvPr>
            <p:ph type="body" idx="1"/>
          </p:nvPr>
        </p:nvPicPr>
        <p:blipFill rotWithShape="1">
          <a:blip r:embed="rId4">
            <a:alphaModFix/>
          </a:blip>
          <a:srcRect/>
          <a:stretch/>
        </p:blipFill>
        <p:spPr>
          <a:xfrm>
            <a:off x="1158295" y="1684013"/>
            <a:ext cx="7128455" cy="49809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1" descr="austin-evans-1390325-unsplash.jpg"/>
          <p:cNvPicPr preferRelativeResize="0"/>
          <p:nvPr/>
        </p:nvPicPr>
        <p:blipFill rotWithShape="1">
          <a:blip r:embed="rId3">
            <a:alphaModFix/>
          </a:blip>
          <a:srcRect l="21339" t="34824" r="6858" b="22094"/>
          <a:stretch/>
        </p:blipFill>
        <p:spPr>
          <a:xfrm>
            <a:off x="0" y="0"/>
            <a:ext cx="9144000" cy="6858000"/>
          </a:xfrm>
          <a:prstGeom prst="rect">
            <a:avLst/>
          </a:prstGeom>
          <a:noFill/>
          <a:ln>
            <a:noFill/>
          </a:ln>
        </p:spPr>
      </p:pic>
      <p:sp>
        <p:nvSpPr>
          <p:cNvPr id="388" name="Google Shape;388;p41"/>
          <p:cNvSpPr txBox="1">
            <a:spLocks noGrp="1"/>
          </p:cNvSpPr>
          <p:nvPr>
            <p:ph type="body" idx="1"/>
          </p:nvPr>
        </p:nvSpPr>
        <p:spPr>
          <a:xfrm>
            <a:off x="914400" y="455031"/>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en-US">
                <a:solidFill>
                  <a:srgbClr val="FFFFFF"/>
                </a:solidFill>
                <a:latin typeface="Arial"/>
                <a:ea typeface="Arial"/>
                <a:cs typeface="Arial"/>
                <a:sym typeface="Arial"/>
              </a:rPr>
              <a:t>Within Series</a:t>
            </a:r>
            <a:endParaRPr/>
          </a:p>
          <a:p>
            <a:pPr marL="0" lvl="0" indent="0" algn="l" rtl="0">
              <a:lnSpc>
                <a:spcPct val="90000"/>
              </a:lnSpc>
              <a:spcBef>
                <a:spcPts val="1000"/>
              </a:spcBef>
              <a:spcAft>
                <a:spcPts val="0"/>
              </a:spcAft>
              <a:buSzPts val="1600"/>
              <a:buNone/>
            </a:pPr>
            <a:r>
              <a:rPr lang="en-US">
                <a:solidFill>
                  <a:srgbClr val="FFFFFF"/>
                </a:solidFill>
                <a:latin typeface="Arial"/>
                <a:ea typeface="Arial"/>
                <a:cs typeface="Arial"/>
                <a:sym typeface="Arial"/>
              </a:rPr>
              <a:t>Between Series </a:t>
            </a:r>
            <a:endParaRPr/>
          </a:p>
          <a:p>
            <a:pPr marL="0" lvl="0" indent="0" algn="l" rtl="0">
              <a:lnSpc>
                <a:spcPct val="90000"/>
              </a:lnSpc>
              <a:spcBef>
                <a:spcPts val="1000"/>
              </a:spcBef>
              <a:spcAft>
                <a:spcPts val="0"/>
              </a:spcAft>
              <a:buSzPts val="1600"/>
              <a:buNone/>
            </a:pPr>
            <a:r>
              <a:rPr lang="en-US">
                <a:solidFill>
                  <a:srgbClr val="FFFFFF"/>
                </a:solidFill>
                <a:latin typeface="Arial"/>
                <a:ea typeface="Arial"/>
                <a:cs typeface="Arial"/>
                <a:sym typeface="Arial"/>
              </a:rPr>
              <a:t>Combined-series elements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8">
                                            <p:txEl>
                                              <p:pRg st="0" end="0"/>
                                            </p:txEl>
                                          </p:spTgt>
                                        </p:tgtEl>
                                      </p:cBhvr>
                                    </p:animEffect>
                                    <p:set>
                                      <p:cBhvr>
                                        <p:cTn id="7" dur="1" fill="hold">
                                          <p:stCondLst>
                                            <p:cond delay="500"/>
                                          </p:stCondLst>
                                        </p:cTn>
                                        <p:tgtEl>
                                          <p:spTgt spid="388">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88">
                                            <p:txEl>
                                              <p:pRg st="1" end="1"/>
                                            </p:txEl>
                                          </p:spTgt>
                                        </p:tgtEl>
                                      </p:cBhvr>
                                    </p:animEffect>
                                    <p:set>
                                      <p:cBhvr>
                                        <p:cTn id="12" dur="1" fill="hold">
                                          <p:stCondLst>
                                            <p:cond delay="500"/>
                                          </p:stCondLst>
                                        </p:cTn>
                                        <p:tgtEl>
                                          <p:spTgt spid="388">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88">
                                            <p:txEl>
                                              <p:pRg st="2" end="2"/>
                                            </p:txEl>
                                          </p:spTgt>
                                        </p:tgtEl>
                                      </p:cBhvr>
                                    </p:animEffect>
                                    <p:set>
                                      <p:cBhvr>
                                        <p:cTn id="17" dur="1" fill="hold">
                                          <p:stCondLst>
                                            <p:cond delay="500"/>
                                          </p:stCondLst>
                                        </p:cTn>
                                        <p:tgtEl>
                                          <p:spTgt spid="38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2" descr="austin-evans-1390325-unsplash.jpg"/>
          <p:cNvPicPr preferRelativeResize="0"/>
          <p:nvPr/>
        </p:nvPicPr>
        <p:blipFill rotWithShape="1">
          <a:blip r:embed="rId3">
            <a:alphaModFix/>
          </a:blip>
          <a:srcRect l="21339" t="34824" r="6858" b="22094"/>
          <a:stretch/>
        </p:blipFill>
        <p:spPr>
          <a:xfrm>
            <a:off x="0" y="0"/>
            <a:ext cx="9144000" cy="6858000"/>
          </a:xfrm>
          <a:prstGeom prst="rect">
            <a:avLst/>
          </a:prstGeom>
          <a:noFill/>
          <a:ln>
            <a:noFill/>
          </a:ln>
        </p:spPr>
      </p:pic>
      <p:sp>
        <p:nvSpPr>
          <p:cNvPr id="394" name="Google Shape;394;p42"/>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Arial"/>
              <a:buNone/>
            </a:pPr>
            <a:r>
              <a:rPr lang="en-US" dirty="0">
                <a:solidFill>
                  <a:schemeClr val="bg1"/>
                </a:solidFill>
                <a:latin typeface="Arial"/>
                <a:ea typeface="Arial"/>
                <a:cs typeface="Arial"/>
                <a:sym typeface="Arial"/>
              </a:rPr>
              <a:t>Alternating Treatments Design (one behavior)</a:t>
            </a:r>
            <a:endParaRPr dirty="0">
              <a:solidFill>
                <a:schemeClr val="bg1"/>
              </a:solidFill>
            </a:endParaRPr>
          </a:p>
        </p:txBody>
      </p:sp>
      <p:grpSp>
        <p:nvGrpSpPr>
          <p:cNvPr id="395" name="Google Shape;395;p42"/>
          <p:cNvGrpSpPr/>
          <p:nvPr/>
        </p:nvGrpSpPr>
        <p:grpSpPr>
          <a:xfrm>
            <a:off x="130630" y="1881980"/>
            <a:ext cx="8229218" cy="3511886"/>
            <a:chOff x="1516" y="732296"/>
            <a:chExt cx="7269307" cy="3511886"/>
          </a:xfrm>
        </p:grpSpPr>
        <p:sp>
          <p:nvSpPr>
            <p:cNvPr id="396" name="Google Shape;396;p42"/>
            <p:cNvSpPr/>
            <p:nvPr/>
          </p:nvSpPr>
          <p:spPr>
            <a:xfrm rot="-5400000">
              <a:off x="1516" y="732296"/>
              <a:ext cx="3511886" cy="3511886"/>
            </a:xfrm>
            <a:prstGeom prst="downArrow">
              <a:avLst>
                <a:gd name="adj1" fmla="val 50000"/>
                <a:gd name="adj2" fmla="val 35000"/>
              </a:avLst>
            </a:prstGeom>
            <a:gradFill>
              <a:gsLst>
                <a:gs pos="0">
                  <a:srgbClr val="92248F"/>
                </a:gs>
                <a:gs pos="90000">
                  <a:srgbClr val="942191"/>
                </a:gs>
                <a:gs pos="100000">
                  <a:srgbClr val="8C168A"/>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txBox="1"/>
            <p:nvPr/>
          </p:nvSpPr>
          <p:spPr>
            <a:xfrm>
              <a:off x="1517" y="1610267"/>
              <a:ext cx="2897306" cy="1755943"/>
            </a:xfrm>
            <a:prstGeom prst="rect">
              <a:avLst/>
            </a:prstGeom>
            <a:noFill/>
            <a:ln>
              <a:noFill/>
            </a:ln>
          </p:spPr>
          <p:txBody>
            <a:bodyPr spcFirstLastPara="1" wrap="square" lIns="263125" tIns="263125" rIns="263125" bIns="263125" anchor="ctr" anchorCtr="0">
              <a:noAutofit/>
            </a:bodyPr>
            <a:lstStyle/>
            <a:p>
              <a:pPr marL="0" marR="0" lvl="0" indent="0" algn="ctr" rtl="0">
                <a:lnSpc>
                  <a:spcPct val="90000"/>
                </a:lnSpc>
                <a:spcBef>
                  <a:spcPts val="0"/>
                </a:spcBef>
                <a:spcAft>
                  <a:spcPts val="0"/>
                </a:spcAft>
                <a:buClr>
                  <a:schemeClr val="lt1"/>
                </a:buClr>
                <a:buSzPts val="3700"/>
                <a:buFont typeface="Corbel"/>
                <a:buNone/>
              </a:pPr>
              <a:r>
                <a:rPr lang="en-US" sz="3700" dirty="0">
                  <a:solidFill>
                    <a:schemeClr val="lt1"/>
                  </a:solidFill>
                  <a:latin typeface="Corbel"/>
                  <a:ea typeface="Corbel"/>
                  <a:cs typeface="Corbel"/>
                  <a:sym typeface="Corbel"/>
                </a:rPr>
                <a:t>Intervention 1</a:t>
              </a:r>
              <a:endParaRPr dirty="0"/>
            </a:p>
          </p:txBody>
        </p:sp>
        <p:sp>
          <p:nvSpPr>
            <p:cNvPr id="398" name="Google Shape;398;p42"/>
            <p:cNvSpPr/>
            <p:nvPr/>
          </p:nvSpPr>
          <p:spPr>
            <a:xfrm rot="5400000">
              <a:off x="3758936" y="732296"/>
              <a:ext cx="3511886" cy="3511886"/>
            </a:xfrm>
            <a:prstGeom prst="downArrow">
              <a:avLst>
                <a:gd name="adj1" fmla="val 50000"/>
                <a:gd name="adj2" fmla="val 35000"/>
              </a:avLst>
            </a:prstGeom>
            <a:gradFill>
              <a:gsLst>
                <a:gs pos="0">
                  <a:srgbClr val="92248F"/>
                </a:gs>
                <a:gs pos="90000">
                  <a:srgbClr val="942191"/>
                </a:gs>
                <a:gs pos="100000">
                  <a:srgbClr val="8C168A"/>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txBox="1"/>
            <p:nvPr/>
          </p:nvSpPr>
          <p:spPr>
            <a:xfrm>
              <a:off x="4373517" y="1610268"/>
              <a:ext cx="2897306" cy="1755943"/>
            </a:xfrm>
            <a:prstGeom prst="rect">
              <a:avLst/>
            </a:prstGeom>
            <a:noFill/>
            <a:ln>
              <a:noFill/>
            </a:ln>
          </p:spPr>
          <p:txBody>
            <a:bodyPr spcFirstLastPara="1" wrap="square" lIns="263125" tIns="263125" rIns="263125" bIns="263125" anchor="ctr" anchorCtr="0">
              <a:noAutofit/>
            </a:bodyPr>
            <a:lstStyle/>
            <a:p>
              <a:pPr marL="0" marR="0" lvl="0" indent="0" algn="ctr" rtl="0">
                <a:lnSpc>
                  <a:spcPct val="90000"/>
                </a:lnSpc>
                <a:spcBef>
                  <a:spcPts val="0"/>
                </a:spcBef>
                <a:spcAft>
                  <a:spcPts val="0"/>
                </a:spcAft>
                <a:buClr>
                  <a:schemeClr val="lt1"/>
                </a:buClr>
                <a:buSzPts val="3700"/>
                <a:buFont typeface="Corbel"/>
                <a:buNone/>
              </a:pPr>
              <a:r>
                <a:rPr lang="en-US" sz="3700">
                  <a:solidFill>
                    <a:schemeClr val="lt1"/>
                  </a:solidFill>
                  <a:latin typeface="Corbel"/>
                  <a:ea typeface="Corbel"/>
                  <a:cs typeface="Corbel"/>
                  <a:sym typeface="Corbel"/>
                </a:rPr>
                <a:t>Intervention 2</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3" descr="austin-evans-1390325-unsplash.jpg"/>
          <p:cNvPicPr preferRelativeResize="0"/>
          <p:nvPr/>
        </p:nvPicPr>
        <p:blipFill rotWithShape="1">
          <a:blip r:embed="rId3">
            <a:alphaModFix/>
          </a:blip>
          <a:srcRect l="21339" t="34824" r="6858" b="22094"/>
          <a:stretch/>
        </p:blipFill>
        <p:spPr>
          <a:xfrm>
            <a:off x="0" y="0"/>
            <a:ext cx="9144000" cy="6858000"/>
          </a:xfrm>
          <a:prstGeom prst="rect">
            <a:avLst/>
          </a:prstGeom>
          <a:noFill/>
          <a:ln>
            <a:noFill/>
          </a:ln>
        </p:spPr>
      </p:pic>
      <p:sp>
        <p:nvSpPr>
          <p:cNvPr id="408" name="Google Shape;408;p43"/>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r>
              <a:rPr lang="en-US" dirty="0">
                <a:solidFill>
                  <a:schemeClr val="bg1"/>
                </a:solidFill>
              </a:rPr>
              <a:t>Between Series Elements</a:t>
            </a:r>
            <a:endParaRPr dirty="0">
              <a:solidFill>
                <a:schemeClr val="bg1"/>
              </a:solidFill>
            </a:endParaRPr>
          </a:p>
        </p:txBody>
      </p:sp>
      <p:pic>
        <p:nvPicPr>
          <p:cNvPr id="409" name="Google Shape;409;p43" descr="ATD"/>
          <p:cNvPicPr preferRelativeResize="0">
            <a:picLocks noGrp="1"/>
          </p:cNvPicPr>
          <p:nvPr>
            <p:ph type="body" idx="1"/>
          </p:nvPr>
        </p:nvPicPr>
        <p:blipFill rotWithShape="1">
          <a:blip r:embed="rId4">
            <a:alphaModFix/>
          </a:blip>
          <a:srcRect/>
          <a:stretch/>
        </p:blipFill>
        <p:spPr>
          <a:xfrm>
            <a:off x="638765" y="2420937"/>
            <a:ext cx="7772400" cy="443706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46" descr="zakaria-zayane-1458374-unsplash.jpg"/>
          <p:cNvPicPr preferRelativeResize="0">
            <a:picLocks noGrp="1"/>
          </p:cNvPicPr>
          <p:nvPr>
            <p:ph type="body" idx="1"/>
          </p:nvPr>
        </p:nvPicPr>
        <p:blipFill rotWithShape="1">
          <a:blip r:embed="rId3">
            <a:alphaModFix amt="85000"/>
          </a:blip>
          <a:srcRect t="50000"/>
          <a:stretch/>
        </p:blipFill>
        <p:spPr>
          <a:xfrm>
            <a:off x="0" y="0"/>
            <a:ext cx="9144000" cy="6858000"/>
          </a:xfrm>
          <a:prstGeom prst="rect">
            <a:avLst/>
          </a:prstGeom>
          <a:noFill/>
          <a:ln>
            <a:noFill/>
          </a:ln>
        </p:spPr>
      </p:pic>
      <p:sp>
        <p:nvSpPr>
          <p:cNvPr id="459" name="Google Shape;459;p46"/>
          <p:cNvSpPr txBox="1"/>
          <p:nvPr/>
        </p:nvSpPr>
        <p:spPr>
          <a:xfrm>
            <a:off x="676194" y="451216"/>
            <a:ext cx="8229600" cy="4525963"/>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Within Series</a:t>
            </a:r>
            <a:endParaRPr/>
          </a:p>
          <a:p>
            <a:pPr marL="0" marR="0" lvl="0" indent="0" algn="l" rtl="0">
              <a:spcBef>
                <a:spcPts val="640"/>
              </a:spcBef>
              <a:spcAft>
                <a:spcPts val="0"/>
              </a:spcAft>
              <a:buClr>
                <a:srgbClr val="FFFFFF"/>
              </a:buClr>
              <a:buSzPts val="3200"/>
              <a:buFont typeface="Arial"/>
              <a:buNone/>
            </a:pPr>
            <a:r>
              <a:rPr lang="en-US" sz="3200" b="1">
                <a:solidFill>
                  <a:srgbClr val="FFFFFF"/>
                </a:solidFill>
                <a:latin typeface="Arial"/>
                <a:ea typeface="Arial"/>
                <a:cs typeface="Arial"/>
                <a:sym typeface="Arial"/>
              </a:rPr>
              <a:t>Between Series </a:t>
            </a:r>
            <a:endParaRPr/>
          </a:p>
          <a:p>
            <a:pPr marL="0" marR="0" lvl="0" indent="0" algn="l" rtl="0">
              <a:spcBef>
                <a:spcPts val="640"/>
              </a:spcBef>
              <a:spcAft>
                <a:spcPts val="0"/>
              </a:spcAft>
              <a:buClr>
                <a:srgbClr val="FFFFFF"/>
              </a:buClr>
              <a:buSzPts val="3200"/>
              <a:buFont typeface="Arial"/>
              <a:buNone/>
            </a:pPr>
            <a:r>
              <a:rPr lang="en-US" sz="3200" b="1">
                <a:solidFill>
                  <a:srgbClr val="FFFFFF"/>
                </a:solidFill>
                <a:latin typeface="Arial"/>
                <a:ea typeface="Arial"/>
                <a:cs typeface="Arial"/>
                <a:sym typeface="Arial"/>
              </a:rPr>
              <a:t>Combined-series elements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9">
                                            <p:txEl>
                                              <p:pRg st="0" end="0"/>
                                            </p:txEl>
                                          </p:spTgt>
                                        </p:tgtEl>
                                      </p:cBhvr>
                                    </p:animEffect>
                                    <p:set>
                                      <p:cBhvr>
                                        <p:cTn id="7" dur="1" fill="hold">
                                          <p:stCondLst>
                                            <p:cond delay="500"/>
                                          </p:stCondLst>
                                        </p:cTn>
                                        <p:tgtEl>
                                          <p:spTgt spid="45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59">
                                            <p:txEl>
                                              <p:pRg st="1" end="1"/>
                                            </p:txEl>
                                          </p:spTgt>
                                        </p:tgtEl>
                                      </p:cBhvr>
                                    </p:animEffect>
                                    <p:set>
                                      <p:cBhvr>
                                        <p:cTn id="12" dur="1" fill="hold">
                                          <p:stCondLst>
                                            <p:cond delay="500"/>
                                          </p:stCondLst>
                                        </p:cTn>
                                        <p:tgtEl>
                                          <p:spTgt spid="459">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59">
                                            <p:txEl>
                                              <p:pRg st="2" end="2"/>
                                            </p:txEl>
                                          </p:spTgt>
                                        </p:tgtEl>
                                      </p:cBhvr>
                                    </p:animEffect>
                                    <p:set>
                                      <p:cBhvr>
                                        <p:cTn id="17" dur="1" fill="hold">
                                          <p:stCondLst>
                                            <p:cond delay="500"/>
                                          </p:stCondLst>
                                        </p:cTn>
                                        <p:tgtEl>
                                          <p:spTgt spid="45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4"/>
          <p:cNvSpPr txBox="1"/>
          <p:nvPr/>
        </p:nvSpPr>
        <p:spPr>
          <a:xfrm>
            <a:off x="1168450" y="425853"/>
            <a:ext cx="6798600" cy="101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5400"/>
              <a:buFont typeface="Garamond"/>
              <a:buNone/>
            </a:pPr>
            <a:r>
              <a:rPr lang="en-US" sz="5400" cap="none">
                <a:solidFill>
                  <a:srgbClr val="262626"/>
                </a:solidFill>
                <a:latin typeface="Garamond"/>
                <a:ea typeface="Garamond"/>
                <a:cs typeface="Garamond"/>
                <a:sym typeface="Garamond"/>
              </a:rPr>
              <a:t>Disclosures</a:t>
            </a:r>
            <a:endParaRPr/>
          </a:p>
        </p:txBody>
      </p:sp>
      <p:sp>
        <p:nvSpPr>
          <p:cNvPr id="87" name="Google Shape;87;p4"/>
          <p:cNvSpPr txBox="1"/>
          <p:nvPr/>
        </p:nvSpPr>
        <p:spPr>
          <a:xfrm>
            <a:off x="671050" y="1437750"/>
            <a:ext cx="7793400" cy="5141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0268C"/>
              </a:buClr>
              <a:buSzPts val="3220"/>
              <a:buFont typeface="Arial"/>
              <a:buNone/>
            </a:pPr>
            <a:r>
              <a:rPr lang="en-US" sz="2800" cap="none">
                <a:solidFill>
                  <a:srgbClr val="50268C"/>
                </a:solidFill>
                <a:latin typeface="Garamond"/>
                <a:ea typeface="Garamond"/>
                <a:cs typeface="Garamond"/>
                <a:sym typeface="Garamond"/>
              </a:rPr>
              <a:t>Lu</a:t>
            </a:r>
            <a:r>
              <a:rPr lang="en-US" sz="2800">
                <a:solidFill>
                  <a:srgbClr val="50268C"/>
                </a:solidFill>
                <a:latin typeface="Garamond"/>
                <a:ea typeface="Garamond"/>
                <a:cs typeface="Garamond"/>
                <a:sym typeface="Garamond"/>
              </a:rPr>
              <a:t>isa</a:t>
            </a:r>
            <a:r>
              <a:rPr lang="en-US" sz="2800" cap="none">
                <a:solidFill>
                  <a:srgbClr val="50268C"/>
                </a:solidFill>
                <a:latin typeface="Garamond"/>
                <a:ea typeface="Garamond"/>
                <a:cs typeface="Garamond"/>
                <a:sym typeface="Garamond"/>
              </a:rPr>
              <a:t> F. Canon</a:t>
            </a:r>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Financial Relationships: </a:t>
            </a:r>
            <a:endParaRPr/>
          </a:p>
          <a:p>
            <a:pPr marL="742950" marR="0" lvl="1" indent="-285750" algn="l" rtl="0">
              <a:spcBef>
                <a:spcPts val="1000"/>
              </a:spcBef>
              <a:spcAft>
                <a:spcPts val="0"/>
              </a:spcAft>
              <a:buClr>
                <a:srgbClr val="50268C"/>
              </a:buClr>
              <a:buSzPts val="2300"/>
              <a:buFont typeface="Arial"/>
              <a:buChar char="•"/>
            </a:pPr>
            <a:r>
              <a:rPr lang="en-US" sz="2000">
                <a:solidFill>
                  <a:srgbClr val="50268C"/>
                </a:solidFill>
                <a:latin typeface="Garamond"/>
                <a:ea typeface="Garamond"/>
                <a:cs typeface="Garamond"/>
                <a:sym typeface="Garamond"/>
              </a:rPr>
              <a:t>Private clinician and Consultant</a:t>
            </a:r>
            <a:endParaRPr sz="2000">
              <a:solidFill>
                <a:srgbClr val="50268C"/>
              </a:solidFill>
              <a:latin typeface="Garamond"/>
              <a:ea typeface="Garamond"/>
              <a:cs typeface="Garamond"/>
              <a:sym typeface="Garamond"/>
            </a:endParaRPr>
          </a:p>
          <a:p>
            <a:pPr marL="742950" marR="0" lvl="1" indent="-266700" algn="l" rtl="0">
              <a:spcBef>
                <a:spcPts val="1000"/>
              </a:spcBef>
              <a:spcAft>
                <a:spcPts val="0"/>
              </a:spcAft>
              <a:buClr>
                <a:srgbClr val="50268C"/>
              </a:buClr>
              <a:buSzPts val="2000"/>
              <a:buFont typeface="Garamond"/>
              <a:buChar char="•"/>
            </a:pPr>
            <a:r>
              <a:rPr lang="en-US" sz="2000">
                <a:solidFill>
                  <a:srgbClr val="50268C"/>
                </a:solidFill>
                <a:latin typeface="Garamond"/>
                <a:ea typeface="Garamond"/>
                <a:cs typeface="Garamond"/>
                <a:sym typeface="Garamond"/>
              </a:rPr>
              <a:t>Founder &amp; Research and Development Director, Institute for Effective Behavioral Interventions</a:t>
            </a:r>
            <a:endParaRPr sz="2000">
              <a:solidFill>
                <a:srgbClr val="50268C"/>
              </a:solidFill>
              <a:latin typeface="Garamond"/>
              <a:ea typeface="Garamond"/>
              <a:cs typeface="Garamond"/>
              <a:sym typeface="Garamond"/>
            </a:endParaRPr>
          </a:p>
          <a:p>
            <a:pPr marL="742950" marR="0" lvl="1" indent="-266700" algn="l" rtl="0">
              <a:spcBef>
                <a:spcPts val="1000"/>
              </a:spcBef>
              <a:spcAft>
                <a:spcPts val="0"/>
              </a:spcAft>
              <a:buClr>
                <a:srgbClr val="50268C"/>
              </a:buClr>
              <a:buSzPts val="2000"/>
              <a:buFont typeface="Garamond"/>
              <a:buChar char="•"/>
            </a:pPr>
            <a:r>
              <a:rPr lang="en-US" sz="2000">
                <a:solidFill>
                  <a:srgbClr val="50268C"/>
                </a:solidFill>
                <a:latin typeface="Garamond"/>
                <a:ea typeface="Garamond"/>
                <a:cs typeface="Garamond"/>
                <a:sym typeface="Garamond"/>
              </a:rPr>
              <a:t>Clinical Director,  ACT to Thrive: Behavioral Consultation and Psychological Services.</a:t>
            </a:r>
            <a:endParaRPr sz="2000">
              <a:solidFill>
                <a:srgbClr val="50268C"/>
              </a:solidFill>
              <a:latin typeface="Garamond"/>
              <a:ea typeface="Garamond"/>
              <a:cs typeface="Garamond"/>
              <a:sym typeface="Garamond"/>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Nonfinancial Relationships</a:t>
            </a:r>
            <a:endParaRPr/>
          </a:p>
          <a:p>
            <a:pPr marL="742950" marR="0" lvl="1" indent="-285750" algn="l" rtl="0">
              <a:spcBef>
                <a:spcPts val="1000"/>
              </a:spcBef>
              <a:spcAft>
                <a:spcPts val="0"/>
              </a:spcAft>
              <a:buClr>
                <a:srgbClr val="50268C"/>
              </a:buClr>
              <a:buSzPts val="2300"/>
              <a:buFont typeface="Arial"/>
              <a:buChar char="•"/>
            </a:pPr>
            <a:r>
              <a:rPr lang="en-US" sz="2000">
                <a:solidFill>
                  <a:srgbClr val="50268C"/>
                </a:solidFill>
                <a:latin typeface="Garamond"/>
                <a:ea typeface="Garamond"/>
                <a:cs typeface="Garamond"/>
                <a:sym typeface="Garamond"/>
              </a:rPr>
              <a:t>President Southern California Chapter of the Association for Contextual Behavioral Sciences.</a:t>
            </a:r>
            <a:endParaRPr sz="2000">
              <a:solidFill>
                <a:srgbClr val="50268C"/>
              </a:solidFill>
              <a:latin typeface="Garamond"/>
              <a:ea typeface="Garamond"/>
              <a:cs typeface="Garamond"/>
              <a:sym typeface="Garamond"/>
            </a:endParaRPr>
          </a:p>
          <a:p>
            <a:pPr marL="742950" marR="0" lvl="1" indent="-266700" algn="l" rtl="0">
              <a:spcBef>
                <a:spcPts val="1000"/>
              </a:spcBef>
              <a:spcAft>
                <a:spcPts val="0"/>
              </a:spcAft>
              <a:buClr>
                <a:srgbClr val="50268C"/>
              </a:buClr>
              <a:buSzPts val="2000"/>
              <a:buFont typeface="Garamond"/>
              <a:buChar char="•"/>
            </a:pPr>
            <a:r>
              <a:rPr lang="en-US" sz="2000">
                <a:solidFill>
                  <a:srgbClr val="50268C"/>
                </a:solidFill>
                <a:latin typeface="Garamond"/>
                <a:ea typeface="Garamond"/>
                <a:cs typeface="Garamond"/>
                <a:sym typeface="Garamond"/>
              </a:rPr>
              <a:t>Member at large for the Women in ACBS SIG board</a:t>
            </a:r>
            <a:endParaRPr sz="2000">
              <a:solidFill>
                <a:srgbClr val="50268C"/>
              </a:solidFill>
              <a:latin typeface="Garamond"/>
              <a:ea typeface="Garamond"/>
              <a:cs typeface="Garamond"/>
              <a:sym typeface="Garamond"/>
            </a:endParaRPr>
          </a:p>
          <a:p>
            <a:pPr marL="914400" marR="0" lvl="0" indent="0" algn="l" rtl="0">
              <a:spcBef>
                <a:spcPts val="100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47" descr="zakaria-zayane-1458374-unsplash.jpg"/>
          <p:cNvPicPr preferRelativeResize="0"/>
          <p:nvPr/>
        </p:nvPicPr>
        <p:blipFill rotWithShape="1">
          <a:blip r:embed="rId3">
            <a:alphaModFix amt="85000"/>
          </a:blip>
          <a:srcRect t="50000"/>
          <a:stretch/>
        </p:blipFill>
        <p:spPr>
          <a:xfrm>
            <a:off x="0" y="0"/>
            <a:ext cx="9144000" cy="6858000"/>
          </a:xfrm>
          <a:prstGeom prst="rect">
            <a:avLst/>
          </a:prstGeom>
          <a:noFill/>
          <a:ln>
            <a:noFill/>
          </a:ln>
        </p:spPr>
      </p:pic>
      <p:pic>
        <p:nvPicPr>
          <p:cNvPr id="468" name="Google Shape;468;p47" descr="MBL with followup"/>
          <p:cNvPicPr preferRelativeResize="0">
            <a:picLocks noGrp="1"/>
          </p:cNvPicPr>
          <p:nvPr>
            <p:ph type="body" idx="1"/>
          </p:nvPr>
        </p:nvPicPr>
        <p:blipFill rotWithShape="1">
          <a:blip r:embed="rId4">
            <a:alphaModFix/>
          </a:blip>
          <a:srcRect/>
          <a:stretch/>
        </p:blipFill>
        <p:spPr>
          <a:xfrm>
            <a:off x="694826" y="0"/>
            <a:ext cx="4067483" cy="6836266"/>
          </a:xfrm>
          <a:prstGeom prst="rect">
            <a:avLst/>
          </a:prstGeom>
          <a:noFill/>
          <a:ln>
            <a:noFill/>
          </a:ln>
        </p:spPr>
      </p:pic>
      <p:sp>
        <p:nvSpPr>
          <p:cNvPr id="469" name="Google Shape;469;p47"/>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r>
              <a:rPr lang="en-US"/>
              <a: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8"/>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476" name="Google Shape;476;p48"/>
          <p:cNvPicPr preferRelativeResize="0">
            <a:picLocks noGrp="1"/>
          </p:cNvPicPr>
          <p:nvPr>
            <p:ph type="body" idx="1"/>
          </p:nvPr>
        </p:nvPicPr>
        <p:blipFill rotWithShape="1">
          <a:blip r:embed="rId3">
            <a:alphaModFix/>
          </a:blip>
          <a:srcRect l="1635" r="4416"/>
          <a:stretch/>
        </p:blipFill>
        <p:spPr>
          <a:xfrm>
            <a:off x="0" y="-43786"/>
            <a:ext cx="9365340" cy="690178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8bfb809a01_0_163"/>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483" name="Google Shape;483;g8bfb809a01_0_163" descr="A person sitting on a couch&#10;&#10;Description generated with high confidence"/>
          <p:cNvPicPr preferRelativeResize="0">
            <a:picLocks noGrp="1"/>
          </p:cNvPicPr>
          <p:nvPr>
            <p:ph type="body" idx="1"/>
          </p:nvPr>
        </p:nvPicPr>
        <p:blipFill rotWithShape="1">
          <a:blip r:embed="rId3">
            <a:alphaModFix/>
          </a:blip>
          <a:srcRect/>
          <a:stretch/>
        </p:blipFill>
        <p:spPr>
          <a:xfrm>
            <a:off x="0" y="0"/>
            <a:ext cx="9144000" cy="7498200"/>
          </a:xfrm>
          <a:prstGeom prst="rect">
            <a:avLst/>
          </a:prstGeom>
          <a:noFill/>
          <a:ln>
            <a:noFill/>
          </a:ln>
        </p:spPr>
      </p:pic>
      <p:sp>
        <p:nvSpPr>
          <p:cNvPr id="484" name="Google Shape;484;g8bfb809a01_0_163"/>
          <p:cNvSpPr txBox="1"/>
          <p:nvPr/>
        </p:nvSpPr>
        <p:spPr>
          <a:xfrm>
            <a:off x="3949393" y="654068"/>
            <a:ext cx="6172200" cy="857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AB9CE8"/>
              </a:buClr>
              <a:buSzPts val="3600"/>
              <a:buFont typeface="Cutive"/>
              <a:buNone/>
            </a:pPr>
            <a:r>
              <a:rPr lang="en-US" sz="3600" b="1">
                <a:solidFill>
                  <a:srgbClr val="AB9CE8"/>
                </a:solidFill>
                <a:latin typeface="Cutive"/>
                <a:ea typeface="Cutive"/>
                <a:cs typeface="Cutive"/>
                <a:sym typeface="Cutive"/>
              </a:rPr>
              <a:t>Hannah</a:t>
            </a:r>
            <a:endParaRPr sz="3300" b="1">
              <a:solidFill>
                <a:srgbClr val="AB9CE8"/>
              </a:solidFill>
              <a:latin typeface="Cutive"/>
              <a:ea typeface="Cutive"/>
              <a:cs typeface="Cutive"/>
              <a:sym typeface="Cutive"/>
            </a:endParaRPr>
          </a:p>
        </p:txBody>
      </p:sp>
      <p:sp>
        <p:nvSpPr>
          <p:cNvPr id="485" name="Google Shape;485;g8bfb809a01_0_163"/>
          <p:cNvSpPr/>
          <p:nvPr/>
        </p:nvSpPr>
        <p:spPr>
          <a:xfrm>
            <a:off x="624302" y="5114642"/>
            <a:ext cx="5462100" cy="13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b="1">
                <a:solidFill>
                  <a:srgbClr val="FFFFFF"/>
                </a:solidFill>
                <a:latin typeface="Corbel"/>
                <a:ea typeface="Corbel"/>
                <a:cs typeface="Corbel"/>
                <a:sym typeface="Corbel"/>
              </a:rPr>
              <a:t>“I just keep thinking…what if I’m missing something? What if I’m not doing enough?” </a:t>
            </a:r>
            <a:endParaRPr>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8bfb809a01_0_171"/>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492" name="Google Shape;492;g8bfb809a01_0_171" descr="A girl sitting at a table eating food&#10;&#10;Description generated with high confidence"/>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493" name="Google Shape;493;g8bfb809a01_0_171"/>
          <p:cNvSpPr txBox="1"/>
          <p:nvPr/>
        </p:nvSpPr>
        <p:spPr>
          <a:xfrm>
            <a:off x="5666698" y="549275"/>
            <a:ext cx="2862000" cy="1143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accent6"/>
              </a:buClr>
              <a:buSzPts val="3600"/>
              <a:buFont typeface="Cutive"/>
              <a:buNone/>
            </a:pPr>
            <a:r>
              <a:rPr lang="en-US" sz="3600" b="1">
                <a:solidFill>
                  <a:schemeClr val="accent6"/>
                </a:solidFill>
                <a:latin typeface="Cutive"/>
                <a:ea typeface="Cutive"/>
                <a:cs typeface="Cutive"/>
                <a:sym typeface="Cutive"/>
              </a:rPr>
              <a:t>Theresa</a:t>
            </a:r>
            <a:endParaRPr sz="3200" b="1">
              <a:solidFill>
                <a:schemeClr val="accent6"/>
              </a:solidFill>
              <a:latin typeface="Cutive"/>
              <a:ea typeface="Cutive"/>
              <a:cs typeface="Cutive"/>
              <a:sym typeface="Cutive"/>
            </a:endParaRPr>
          </a:p>
        </p:txBody>
      </p:sp>
      <p:sp>
        <p:nvSpPr>
          <p:cNvPr id="494" name="Google Shape;494;g8bfb809a01_0_171"/>
          <p:cNvSpPr/>
          <p:nvPr/>
        </p:nvSpPr>
        <p:spPr>
          <a:xfrm>
            <a:off x="457200" y="4608087"/>
            <a:ext cx="32799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AB9CE8"/>
                </a:solidFill>
                <a:latin typeface="Corbel"/>
                <a:ea typeface="Corbel"/>
                <a:cs typeface="Corbel"/>
                <a:sym typeface="Corbel"/>
              </a:rPr>
              <a:t>“Venting makes me feel better”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8bfb809a01_0_273"/>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501" name="Google Shape;501;g8bfb809a01_0_273" descr="A person wearing a black shirt&#10;&#10;Description generated with very high confidence"/>
          <p:cNvPicPr preferRelativeResize="0">
            <a:picLocks noGrp="1"/>
          </p:cNvPicPr>
          <p:nvPr>
            <p:ph type="body" idx="1"/>
          </p:nvPr>
        </p:nvPicPr>
        <p:blipFill rotWithShape="1">
          <a:blip r:embed="rId3">
            <a:alphaModFix/>
          </a:blip>
          <a:srcRect/>
          <a:stretch/>
        </p:blipFill>
        <p:spPr>
          <a:xfrm>
            <a:off x="0" y="116378"/>
            <a:ext cx="9144000" cy="6741600"/>
          </a:xfrm>
          <a:prstGeom prst="rect">
            <a:avLst/>
          </a:prstGeom>
          <a:noFill/>
          <a:ln>
            <a:noFill/>
          </a:ln>
        </p:spPr>
      </p:pic>
      <p:sp>
        <p:nvSpPr>
          <p:cNvPr id="502" name="Google Shape;502;g8bfb809a01_0_273"/>
          <p:cNvSpPr txBox="1"/>
          <p:nvPr/>
        </p:nvSpPr>
        <p:spPr>
          <a:xfrm>
            <a:off x="624302" y="1073944"/>
            <a:ext cx="6172200" cy="857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BBCBF0"/>
              </a:buClr>
              <a:buSzPts val="3300"/>
              <a:buFont typeface="Cutive"/>
              <a:buNone/>
            </a:pPr>
            <a:r>
              <a:rPr lang="en-US" sz="3300" b="1">
                <a:solidFill>
                  <a:srgbClr val="BBCBF0"/>
                </a:solidFill>
                <a:latin typeface="Cutive"/>
                <a:ea typeface="Cutive"/>
                <a:cs typeface="Cutive"/>
                <a:sym typeface="Cutive"/>
              </a:rPr>
              <a:t>Sinead</a:t>
            </a:r>
            <a:endParaRPr/>
          </a:p>
        </p:txBody>
      </p:sp>
      <p:sp>
        <p:nvSpPr>
          <p:cNvPr id="503" name="Google Shape;503;g8bfb809a01_0_273"/>
          <p:cNvSpPr/>
          <p:nvPr/>
        </p:nvSpPr>
        <p:spPr>
          <a:xfrm>
            <a:off x="6185211" y="3214489"/>
            <a:ext cx="2626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b="1">
                <a:solidFill>
                  <a:srgbClr val="FFFFFF"/>
                </a:solidFill>
                <a:latin typeface="Corbel"/>
                <a:ea typeface="Corbel"/>
                <a:cs typeface="Corbel"/>
                <a:sym typeface="Corbel"/>
              </a:rPr>
              <a:t>“I just want to be a kid forever” </a:t>
            </a:r>
            <a:endParaRPr>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8bfb809a01_0_86"/>
          <p:cNvSpPr txBox="1">
            <a:spLocks noGrp="1"/>
          </p:cNvSpPr>
          <p:nvPr>
            <p:ph type="title"/>
          </p:nvPr>
        </p:nvSpPr>
        <p:spPr>
          <a:xfrm>
            <a:off x="857250" y="609600"/>
            <a:ext cx="7406700" cy="131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91347"/>
              </a:buClr>
              <a:buSzPts val="4000"/>
              <a:buFont typeface="Corbel"/>
              <a:buNone/>
            </a:pPr>
            <a:endParaRPr/>
          </a:p>
        </p:txBody>
      </p:sp>
      <p:pic>
        <p:nvPicPr>
          <p:cNvPr id="510" name="Google Shape;510;g8bfb809a01_0_86" descr="A picture containing person, indoor, table, holding&#10;&#10;Description generated with very high confidence"/>
          <p:cNvPicPr preferRelativeResize="0">
            <a:picLocks noGrp="1"/>
          </p:cNvPicPr>
          <p:nvPr>
            <p:ph type="body" idx="1"/>
          </p:nvPr>
        </p:nvPicPr>
        <p:blipFill rotWithShape="1">
          <a:blip r:embed="rId3">
            <a:alphaModFix/>
          </a:blip>
          <a:srcRect/>
          <a:stretch/>
        </p:blipFill>
        <p:spPr>
          <a:xfrm>
            <a:off x="0" y="0"/>
            <a:ext cx="9144000" cy="6858000"/>
          </a:xfrm>
          <a:prstGeom prst="rect">
            <a:avLst/>
          </a:prstGeom>
          <a:noFill/>
          <a:ln>
            <a:noFill/>
          </a:ln>
        </p:spPr>
      </p:pic>
      <p:sp>
        <p:nvSpPr>
          <p:cNvPr id="511" name="Google Shape;511;g8bfb809a01_0_86"/>
          <p:cNvSpPr txBox="1"/>
          <p:nvPr/>
        </p:nvSpPr>
        <p:spPr>
          <a:xfrm>
            <a:off x="624302" y="947897"/>
            <a:ext cx="6172200" cy="8574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AB9CE8"/>
              </a:buClr>
              <a:buSzPts val="3300"/>
              <a:buFont typeface="Cutive"/>
              <a:buNone/>
            </a:pPr>
            <a:r>
              <a:rPr lang="en-US" sz="3300" b="1">
                <a:solidFill>
                  <a:srgbClr val="AB9CE8"/>
                </a:solidFill>
                <a:latin typeface="Cutive"/>
                <a:ea typeface="Cutive"/>
                <a:cs typeface="Cutive"/>
                <a:sym typeface="Cutive"/>
              </a:rPr>
              <a:t>ASD kids group</a:t>
            </a:r>
            <a:endParaRPr/>
          </a:p>
        </p:txBody>
      </p:sp>
      <p:sp>
        <p:nvSpPr>
          <p:cNvPr id="512" name="Google Shape;512;g8bfb809a01_0_86"/>
          <p:cNvSpPr/>
          <p:nvPr/>
        </p:nvSpPr>
        <p:spPr>
          <a:xfrm>
            <a:off x="624302" y="4271624"/>
            <a:ext cx="32004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FFFFFF"/>
                </a:solidFill>
                <a:latin typeface="Corbel"/>
                <a:ea typeface="Corbel"/>
                <a:cs typeface="Corbel"/>
                <a:sym typeface="Corbel"/>
              </a:rPr>
              <a:t>”We just want them to be happy” </a:t>
            </a:r>
            <a:endParaRPr>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0B69-FE2F-454A-B90B-C03D6A98F32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DECA42A-B3FF-C540-8738-71D14CCAA5F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FD95307-BF69-5542-8933-5BB91F2E1EE2}"/>
              </a:ext>
            </a:extLst>
          </p:cNvPr>
          <p:cNvPicPr>
            <a:picLocks noChangeAspect="1"/>
          </p:cNvPicPr>
          <p:nvPr/>
        </p:nvPicPr>
        <p:blipFill>
          <a:blip r:embed="rId3"/>
          <a:stretch>
            <a:fillRect/>
          </a:stretch>
        </p:blipFill>
        <p:spPr>
          <a:xfrm>
            <a:off x="204107" y="51182"/>
            <a:ext cx="8735786" cy="6806818"/>
          </a:xfrm>
          <a:prstGeom prst="rect">
            <a:avLst/>
          </a:prstGeom>
        </p:spPr>
      </p:pic>
    </p:spTree>
    <p:extLst>
      <p:ext uri="{BB962C8B-B14F-4D97-AF65-F5344CB8AC3E}">
        <p14:creationId xmlns:p14="http://schemas.microsoft.com/office/powerpoint/2010/main" val="1551314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B9A1-30AD-B045-91C0-D04C7C50BB8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4790589-D987-AA49-84D0-F443DBBB167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F3B519C-84AE-D047-9C7A-E2CFBB788A0B}"/>
              </a:ext>
            </a:extLst>
          </p:cNvPr>
          <p:cNvPicPr>
            <a:picLocks noChangeAspect="1"/>
          </p:cNvPicPr>
          <p:nvPr/>
        </p:nvPicPr>
        <p:blipFill>
          <a:blip r:embed="rId2"/>
          <a:stretch>
            <a:fillRect/>
          </a:stretch>
        </p:blipFill>
        <p:spPr>
          <a:xfrm>
            <a:off x="416242" y="27420"/>
            <a:ext cx="8307705" cy="6803160"/>
          </a:xfrm>
          <a:prstGeom prst="rect">
            <a:avLst/>
          </a:prstGeom>
        </p:spPr>
      </p:pic>
    </p:spTree>
    <p:extLst>
      <p:ext uri="{BB962C8B-B14F-4D97-AF65-F5344CB8AC3E}">
        <p14:creationId xmlns:p14="http://schemas.microsoft.com/office/powerpoint/2010/main" val="1452636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Data Evaluation</a:t>
            </a:r>
            <a:endParaRPr/>
          </a:p>
        </p:txBody>
      </p:sp>
      <p:sp>
        <p:nvSpPr>
          <p:cNvPr id="3" name="TextBox 2">
            <a:extLst>
              <a:ext uri="{FF2B5EF4-FFF2-40B4-BE49-F238E27FC236}">
                <a16:creationId xmlns:a16="http://schemas.microsoft.com/office/drawing/2014/main" id="{C0526FF4-A0F9-A946-81C2-69BCDB4BD471}"/>
              </a:ext>
            </a:extLst>
          </p:cNvPr>
          <p:cNvSpPr txBox="1"/>
          <p:nvPr/>
        </p:nvSpPr>
        <p:spPr>
          <a:xfrm>
            <a:off x="311691" y="2361217"/>
            <a:ext cx="8520599" cy="1107996"/>
          </a:xfrm>
          <a:prstGeom prst="rect">
            <a:avLst/>
          </a:prstGeom>
          <a:noFill/>
        </p:spPr>
        <p:txBody>
          <a:bodyPr wrap="square" rtlCol="0" anchor="ctr">
            <a:spAutoFit/>
          </a:bodyPr>
          <a:lstStyle/>
          <a:p>
            <a:pPr algn="ctr"/>
            <a:r>
              <a:rPr lang="en-US" sz="6600" dirty="0">
                <a:solidFill>
                  <a:srgbClr val="50268C"/>
                </a:solidFill>
                <a:latin typeface="Corbel"/>
                <a:ea typeface="Corbel"/>
                <a:cs typeface="Corbel"/>
                <a:sym typeface="Corbel"/>
              </a:rPr>
              <a:t>Data Analysis</a:t>
            </a:r>
            <a:endParaRPr lang="en-US" sz="6600" dirty="0"/>
          </a:p>
        </p:txBody>
      </p:sp>
    </p:spTree>
    <p:extLst>
      <p:ext uri="{BB962C8B-B14F-4D97-AF65-F5344CB8AC3E}">
        <p14:creationId xmlns:p14="http://schemas.microsoft.com/office/powerpoint/2010/main" val="3170230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484900" y="1023298"/>
            <a:ext cx="6174181" cy="4838700"/>
          </a:xfrm>
          <a:prstGeom prst="rect">
            <a:avLst/>
          </a:prstGeom>
          <a:noFill/>
          <a:ln>
            <a:noFill/>
          </a:ln>
        </p:spPr>
      </p:pic>
    </p:spTree>
    <p:extLst>
      <p:ext uri="{BB962C8B-B14F-4D97-AF65-F5344CB8AC3E}">
        <p14:creationId xmlns:p14="http://schemas.microsoft.com/office/powerpoint/2010/main" val="2291375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p:nvPr/>
        </p:nvSpPr>
        <p:spPr>
          <a:xfrm>
            <a:off x="1168436" y="826937"/>
            <a:ext cx="6798734" cy="13038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5400"/>
              <a:buFont typeface="Garamond"/>
              <a:buNone/>
            </a:pPr>
            <a:r>
              <a:rPr lang="en-US" sz="5400" cap="none">
                <a:solidFill>
                  <a:srgbClr val="262626"/>
                </a:solidFill>
                <a:latin typeface="Garamond"/>
                <a:ea typeface="Garamond"/>
                <a:cs typeface="Garamond"/>
                <a:sym typeface="Garamond"/>
              </a:rPr>
              <a:t>Disclosures</a:t>
            </a:r>
            <a:endParaRPr/>
          </a:p>
        </p:txBody>
      </p:sp>
      <p:sp>
        <p:nvSpPr>
          <p:cNvPr id="93" name="Google Shape;93;p5"/>
          <p:cNvSpPr txBox="1"/>
          <p:nvPr/>
        </p:nvSpPr>
        <p:spPr>
          <a:xfrm>
            <a:off x="671117" y="1751528"/>
            <a:ext cx="7793373" cy="4590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0268C"/>
              </a:buClr>
              <a:buSzPts val="3220"/>
              <a:buFont typeface="Arial"/>
              <a:buNone/>
            </a:pPr>
            <a:r>
              <a:rPr lang="en-US" sz="2800" cap="none">
                <a:solidFill>
                  <a:srgbClr val="50268C"/>
                </a:solidFill>
                <a:latin typeface="Garamond"/>
                <a:ea typeface="Garamond"/>
                <a:cs typeface="Garamond"/>
                <a:sym typeface="Garamond"/>
              </a:rPr>
              <a:t>Troy DuFrene</a:t>
            </a:r>
            <a:endParaRPr>
              <a:latin typeface="Garamond"/>
              <a:ea typeface="Garamond"/>
              <a:cs typeface="Garamond"/>
              <a:sym typeface="Garamond"/>
            </a:endParaRPr>
          </a:p>
          <a:p>
            <a:pPr marL="285750" marR="0" lvl="0" indent="-285750" algn="l" rtl="0">
              <a:spcBef>
                <a:spcPts val="1160"/>
              </a:spcBef>
              <a:spcAft>
                <a:spcPts val="0"/>
              </a:spcAft>
              <a:buClr>
                <a:srgbClr val="50268C"/>
              </a:buClr>
              <a:buSzPts val="3220"/>
              <a:buFont typeface="Garamond"/>
              <a:buChar char="•"/>
            </a:pPr>
            <a:r>
              <a:rPr lang="en-US" sz="2800" cap="none">
                <a:solidFill>
                  <a:srgbClr val="50268C"/>
                </a:solidFill>
                <a:latin typeface="Garamond"/>
                <a:ea typeface="Garamond"/>
                <a:cs typeface="Garamond"/>
                <a:sym typeface="Garamond"/>
              </a:rPr>
              <a:t>Relevant Financial Relationships: </a:t>
            </a:r>
            <a:endParaRPr>
              <a:latin typeface="Garamond"/>
              <a:ea typeface="Garamond"/>
              <a:cs typeface="Garamond"/>
              <a:sym typeface="Garamond"/>
            </a:endParaRPr>
          </a:p>
          <a:p>
            <a:pPr marL="742950" marR="0" lvl="1" indent="-285750" algn="l" rtl="0">
              <a:spcBef>
                <a:spcPts val="1000"/>
              </a:spcBef>
              <a:spcAft>
                <a:spcPts val="0"/>
              </a:spcAft>
              <a:buClr>
                <a:srgbClr val="50268C"/>
              </a:buClr>
              <a:buSzPts val="2300"/>
              <a:buFont typeface="Garamond"/>
              <a:buChar char="•"/>
            </a:pPr>
            <a:r>
              <a:rPr lang="en-US" sz="2000" i="0" u="none" strike="noStrike" cap="none">
                <a:solidFill>
                  <a:srgbClr val="50268C"/>
                </a:solidFill>
                <a:latin typeface="Garamond"/>
                <a:ea typeface="Garamond"/>
                <a:cs typeface="Garamond"/>
                <a:sym typeface="Garamond"/>
              </a:rPr>
              <a:t>Author receiving royalties from New Harbinger </a:t>
            </a:r>
            <a:r>
              <a:rPr lang="en-US" sz="2000">
                <a:solidFill>
                  <a:srgbClr val="50268C"/>
                </a:solidFill>
                <a:latin typeface="Garamond"/>
                <a:ea typeface="Garamond"/>
                <a:cs typeface="Garamond"/>
                <a:sym typeface="Garamond"/>
              </a:rPr>
              <a:t>P</a:t>
            </a:r>
            <a:r>
              <a:rPr lang="en-US" sz="2000" i="0" u="none" strike="noStrike" cap="none">
                <a:solidFill>
                  <a:srgbClr val="50268C"/>
                </a:solidFill>
                <a:latin typeface="Garamond"/>
                <a:ea typeface="Garamond"/>
                <a:cs typeface="Garamond"/>
                <a:sym typeface="Garamond"/>
              </a:rPr>
              <a:t>ublications</a:t>
            </a:r>
            <a:endParaRPr sz="2000" i="0" u="none" strike="noStrike" cap="none">
              <a:solidFill>
                <a:srgbClr val="50268C"/>
              </a:solidFill>
              <a:latin typeface="Garamond"/>
              <a:ea typeface="Garamond"/>
              <a:cs typeface="Garamond"/>
              <a:sym typeface="Garamond"/>
            </a:endParaRPr>
          </a:p>
          <a:p>
            <a:pPr marL="742950" marR="0" lvl="1" indent="-266700" algn="l" rtl="0">
              <a:spcBef>
                <a:spcPts val="1000"/>
              </a:spcBef>
              <a:spcAft>
                <a:spcPts val="0"/>
              </a:spcAft>
              <a:buClr>
                <a:srgbClr val="50268C"/>
              </a:buClr>
              <a:buSzPts val="2000"/>
              <a:buFont typeface="Garamond"/>
              <a:buChar char="•"/>
            </a:pPr>
            <a:r>
              <a:rPr lang="en-US" sz="2000">
                <a:solidFill>
                  <a:srgbClr val="50268C"/>
                </a:solidFill>
                <a:latin typeface="Garamond"/>
                <a:ea typeface="Garamond"/>
                <a:cs typeface="Garamond"/>
                <a:sym typeface="Garamond"/>
              </a:rPr>
              <a:t>Private clinician and consultant</a:t>
            </a:r>
            <a:endParaRPr sz="2000">
              <a:solidFill>
                <a:srgbClr val="50268C"/>
              </a:solidFill>
              <a:latin typeface="Garamond"/>
              <a:ea typeface="Garamond"/>
              <a:cs typeface="Garamond"/>
              <a:sym typeface="Garamond"/>
            </a:endParaRPr>
          </a:p>
          <a:p>
            <a:pPr marL="285750" marR="0" lvl="0" indent="-285750" algn="l" rtl="0">
              <a:spcBef>
                <a:spcPts val="1160"/>
              </a:spcBef>
              <a:spcAft>
                <a:spcPts val="0"/>
              </a:spcAft>
              <a:buClr>
                <a:srgbClr val="50268C"/>
              </a:buClr>
              <a:buSzPts val="3220"/>
              <a:buFont typeface="Garamond"/>
              <a:buChar char="•"/>
            </a:pPr>
            <a:r>
              <a:rPr lang="en-US" sz="2800" cap="none">
                <a:solidFill>
                  <a:srgbClr val="50268C"/>
                </a:solidFill>
                <a:latin typeface="Garamond"/>
                <a:ea typeface="Garamond"/>
                <a:cs typeface="Garamond"/>
                <a:sym typeface="Garamond"/>
              </a:rPr>
              <a:t>Relevant Nonfinancial Relationships</a:t>
            </a:r>
            <a:endParaRPr>
              <a:latin typeface="Garamond"/>
              <a:ea typeface="Garamond"/>
              <a:cs typeface="Garamond"/>
              <a:sym typeface="Garamond"/>
            </a:endParaRPr>
          </a:p>
          <a:p>
            <a:pPr marL="742950" marR="0" lvl="1" indent="-285750" algn="l" rtl="0">
              <a:spcBef>
                <a:spcPts val="1000"/>
              </a:spcBef>
              <a:spcAft>
                <a:spcPts val="0"/>
              </a:spcAft>
              <a:buClr>
                <a:srgbClr val="50268C"/>
              </a:buClr>
              <a:buSzPts val="2300"/>
              <a:buFont typeface="Garamond"/>
              <a:buChar char="•"/>
            </a:pPr>
            <a:r>
              <a:rPr lang="en-US" sz="2000" i="0" u="none" strike="noStrike" cap="none">
                <a:solidFill>
                  <a:srgbClr val="50268C"/>
                </a:solidFill>
                <a:latin typeface="Garamond"/>
                <a:ea typeface="Garamond"/>
                <a:cs typeface="Garamond"/>
                <a:sym typeface="Garamond"/>
              </a:rPr>
              <a:t>Co-Chair of CBA SIG, ACBS</a:t>
            </a:r>
            <a:endParaRPr sz="2000" i="0" u="none" strike="noStrike" cap="none">
              <a:solidFill>
                <a:srgbClr val="50268C"/>
              </a:solidFill>
              <a:latin typeface="Garamond"/>
              <a:ea typeface="Garamond"/>
              <a:cs typeface="Garamond"/>
              <a:sym typeface="Garamond"/>
            </a:endParaRPr>
          </a:p>
          <a:p>
            <a:pPr marL="742950" marR="0" lvl="1" indent="-285750" algn="l" rtl="0">
              <a:spcBef>
                <a:spcPts val="1000"/>
              </a:spcBef>
              <a:spcAft>
                <a:spcPts val="0"/>
              </a:spcAft>
              <a:buClr>
                <a:srgbClr val="50268C"/>
              </a:buClr>
              <a:buSzPts val="2300"/>
              <a:buFont typeface="Arial"/>
              <a:buChar char="•"/>
            </a:pPr>
            <a:r>
              <a:rPr lang="en-US" sz="2000">
                <a:solidFill>
                  <a:srgbClr val="50268C"/>
                </a:solidFill>
                <a:latin typeface="Garamond"/>
                <a:ea typeface="Garamond"/>
                <a:cs typeface="Garamond"/>
                <a:sym typeface="Garamond"/>
              </a:rPr>
              <a:t>Student editorial board member, JCBS</a:t>
            </a:r>
            <a:br>
              <a:rPr lang="en-US" sz="2000" b="0" i="0" u="none" strike="noStrike" cap="none">
                <a:solidFill>
                  <a:srgbClr val="50268C"/>
                </a:solidFill>
                <a:latin typeface="Corbel"/>
                <a:ea typeface="Corbel"/>
                <a:cs typeface="Corbel"/>
                <a:sym typeface="Corbel"/>
              </a:rPr>
            </a:b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 vs. Statistical Evaluation</a:t>
            </a:r>
            <a:endParaRPr/>
          </a:p>
        </p:txBody>
      </p:sp>
      <p:sp>
        <p:nvSpPr>
          <p:cNvPr id="65" name="Google Shape;65;p15"/>
          <p:cNvSpPr txBox="1">
            <a:spLocks noGrp="1"/>
          </p:cNvSpPr>
          <p:nvPr>
            <p:ph type="body" idx="1"/>
          </p:nvPr>
        </p:nvSpPr>
        <p:spPr>
          <a:xfrm>
            <a:off x="311700" y="1536633"/>
            <a:ext cx="3999900" cy="2393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000" dirty="0"/>
              <a:t>Most common evaluation for SCEDs (from widespread use in experimental analysis of behavior)</a:t>
            </a:r>
            <a:endParaRPr sz="2000" dirty="0"/>
          </a:p>
          <a:p>
            <a:pPr marL="457200" lvl="0" indent="-317500" algn="l" rtl="0">
              <a:spcBef>
                <a:spcPts val="0"/>
              </a:spcBef>
              <a:spcAft>
                <a:spcPts val="0"/>
              </a:spcAft>
              <a:buSzPts val="1400"/>
              <a:buChar char="●"/>
            </a:pPr>
            <a:r>
              <a:rPr lang="en" sz="2000" dirty="0"/>
              <a:t>Unrefined  and insensitive</a:t>
            </a:r>
            <a:endParaRPr sz="2000" dirty="0"/>
          </a:p>
          <a:p>
            <a:pPr marL="914400" lvl="1" indent="-304800" algn="l" rtl="0">
              <a:spcBef>
                <a:spcPts val="0"/>
              </a:spcBef>
              <a:spcAft>
                <a:spcPts val="0"/>
              </a:spcAft>
              <a:buSzPts val="1200"/>
              <a:buChar char="○"/>
            </a:pPr>
            <a:r>
              <a:rPr lang="en" sz="1400" dirty="0"/>
              <a:t>A good thing</a:t>
            </a:r>
            <a:endParaRPr sz="1400" dirty="0"/>
          </a:p>
          <a:p>
            <a:pPr marL="914400" lvl="1" indent="-304800" algn="l" rtl="0">
              <a:spcBef>
                <a:spcPts val="0"/>
              </a:spcBef>
              <a:spcAft>
                <a:spcPts val="0"/>
              </a:spcAft>
              <a:buSzPts val="1200"/>
              <a:buChar char="○"/>
            </a:pPr>
            <a:r>
              <a:rPr lang="en" sz="1400" dirty="0"/>
              <a:t>Restricts agreement that the intervention produced a change</a:t>
            </a:r>
            <a:endParaRPr sz="1400" dirty="0"/>
          </a:p>
          <a:p>
            <a:pPr marL="914400" lvl="1" indent="-304800" algn="l" rtl="0">
              <a:spcBef>
                <a:spcPts val="0"/>
              </a:spcBef>
              <a:spcAft>
                <a:spcPts val="0"/>
              </a:spcAft>
              <a:buSzPts val="1200"/>
              <a:buChar char="○"/>
            </a:pPr>
            <a:r>
              <a:rPr lang="en" sz="1400" dirty="0"/>
              <a:t>Serves to filter less markedly effective treatments</a:t>
            </a:r>
            <a:endParaRPr sz="1400" dirty="0"/>
          </a:p>
        </p:txBody>
      </p:sp>
      <p:sp>
        <p:nvSpPr>
          <p:cNvPr id="66" name="Google Shape;66;p15"/>
          <p:cNvSpPr txBox="1">
            <a:spLocks noGrp="1"/>
          </p:cNvSpPr>
          <p:nvPr>
            <p:ph type="body" idx="2"/>
          </p:nvPr>
        </p:nvSpPr>
        <p:spPr>
          <a:xfrm>
            <a:off x="4832400" y="1536633"/>
            <a:ext cx="3999900" cy="4418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000" dirty="0"/>
              <a:t>Most common in traditional psychological research</a:t>
            </a:r>
            <a:endParaRPr sz="2000" dirty="0"/>
          </a:p>
          <a:p>
            <a:pPr marL="457200" lvl="0" indent="-317500" algn="l" rtl="0">
              <a:spcBef>
                <a:spcPts val="0"/>
              </a:spcBef>
              <a:spcAft>
                <a:spcPts val="0"/>
              </a:spcAft>
              <a:buSzPts val="1400"/>
              <a:buChar char="●"/>
            </a:pPr>
            <a:r>
              <a:rPr lang="en" sz="2000" dirty="0"/>
              <a:t>Familiar to researchers</a:t>
            </a:r>
            <a:endParaRPr sz="2000" dirty="0"/>
          </a:p>
          <a:p>
            <a:pPr marL="457200" lvl="0" indent="-317500" algn="l" rtl="0">
              <a:spcBef>
                <a:spcPts val="0"/>
              </a:spcBef>
              <a:spcAft>
                <a:spcPts val="0"/>
              </a:spcAft>
              <a:buSzPts val="1400"/>
              <a:buChar char="●"/>
            </a:pPr>
            <a:r>
              <a:rPr lang="en" sz="2000" dirty="0"/>
              <a:t>Much more sensitive than visual inspection</a:t>
            </a:r>
            <a:endParaRPr sz="2000" dirty="0"/>
          </a:p>
          <a:p>
            <a:pPr marL="914400" lvl="1" indent="-304800" algn="l" rtl="0">
              <a:spcBef>
                <a:spcPts val="0"/>
              </a:spcBef>
              <a:spcAft>
                <a:spcPts val="0"/>
              </a:spcAft>
              <a:buSzPts val="1200"/>
              <a:buChar char="○"/>
            </a:pPr>
            <a:r>
              <a:rPr lang="en" sz="1400" dirty="0"/>
              <a:t>An effect can be very small yet still statistically significant</a:t>
            </a:r>
            <a:endParaRPr sz="1400" dirty="0"/>
          </a:p>
        </p:txBody>
      </p:sp>
    </p:spTree>
    <p:extLst>
      <p:ext uri="{BB962C8B-B14F-4D97-AF65-F5344CB8AC3E}">
        <p14:creationId xmlns:p14="http://schemas.microsoft.com/office/powerpoint/2010/main" val="3009144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Single-case experiment</a:t>
            </a:r>
            <a:endParaRPr/>
          </a:p>
        </p:txBody>
      </p:sp>
      <p:sp>
        <p:nvSpPr>
          <p:cNvPr id="72" name="Google Shape;72;p16"/>
          <p:cNvSpPr txBox="1">
            <a:spLocks noGrp="1"/>
          </p:cNvSpPr>
          <p:nvPr>
            <p:ph type="body" idx="1"/>
          </p:nvPr>
        </p:nvSpPr>
        <p:spPr>
          <a:xfrm>
            <a:off x="144100" y="1508633"/>
            <a:ext cx="3999900" cy="92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1</a:t>
            </a:r>
            <a:r>
              <a:rPr lang="en" baseline="30000"/>
              <a:t> </a:t>
            </a:r>
            <a:r>
              <a:rPr lang="en"/>
              <a:t>mariner is forced to serve aboard a </a:t>
            </a:r>
            <a:r>
              <a:rPr lang="en" strike="sngStrike"/>
              <a:t>ship</a:t>
            </a:r>
            <a:r>
              <a:rPr lang="en"/>
              <a:t> canoe, rowing. </a:t>
            </a:r>
            <a:endParaRPr/>
          </a:p>
        </p:txBody>
      </p:sp>
      <p:cxnSp>
        <p:nvCxnSpPr>
          <p:cNvPr id="73" name="Google Shape;73;p16"/>
          <p:cNvCxnSpPr/>
          <p:nvPr/>
        </p:nvCxnSpPr>
        <p:spPr>
          <a:xfrm>
            <a:off x="1755669" y="2435833"/>
            <a:ext cx="0" cy="614400"/>
          </a:xfrm>
          <a:prstGeom prst="straightConnector1">
            <a:avLst/>
          </a:prstGeom>
          <a:noFill/>
          <a:ln w="9525" cap="flat" cmpd="sng">
            <a:solidFill>
              <a:schemeClr val="dk2"/>
            </a:solidFill>
            <a:prstDash val="solid"/>
            <a:round/>
            <a:headEnd type="none" w="med" len="med"/>
            <a:tailEnd type="triangle" w="med" len="med"/>
          </a:ln>
        </p:spPr>
      </p:cxnSp>
      <p:pic>
        <p:nvPicPr>
          <p:cNvPr id="74" name="Google Shape;74;p16"/>
          <p:cNvPicPr preferRelativeResize="0"/>
          <p:nvPr/>
        </p:nvPicPr>
        <p:blipFill>
          <a:blip r:embed="rId3">
            <a:alphaModFix/>
          </a:blip>
          <a:stretch>
            <a:fillRect/>
          </a:stretch>
        </p:blipFill>
        <p:spPr>
          <a:xfrm>
            <a:off x="81250" y="3223911"/>
            <a:ext cx="643922" cy="656750"/>
          </a:xfrm>
          <a:prstGeom prst="rect">
            <a:avLst/>
          </a:prstGeom>
          <a:noFill/>
          <a:ln>
            <a:noFill/>
          </a:ln>
        </p:spPr>
      </p:pic>
      <p:pic>
        <p:nvPicPr>
          <p:cNvPr id="75" name="Google Shape;75;p16"/>
          <p:cNvPicPr preferRelativeResize="0"/>
          <p:nvPr/>
        </p:nvPicPr>
        <p:blipFill>
          <a:blip r:embed="rId3">
            <a:alphaModFix/>
          </a:blip>
          <a:stretch>
            <a:fillRect/>
          </a:stretch>
        </p:blipFill>
        <p:spPr>
          <a:xfrm>
            <a:off x="1841467" y="3223911"/>
            <a:ext cx="643922" cy="656750"/>
          </a:xfrm>
          <a:prstGeom prst="rect">
            <a:avLst/>
          </a:prstGeom>
          <a:noFill/>
          <a:ln>
            <a:noFill/>
          </a:ln>
        </p:spPr>
      </p:pic>
      <p:grpSp>
        <p:nvGrpSpPr>
          <p:cNvPr id="76" name="Google Shape;76;p16"/>
          <p:cNvGrpSpPr/>
          <p:nvPr/>
        </p:nvGrpSpPr>
        <p:grpSpPr>
          <a:xfrm>
            <a:off x="2571188" y="3089056"/>
            <a:ext cx="858900" cy="1145171"/>
            <a:chOff x="2571188" y="2316850"/>
            <a:chExt cx="858900" cy="858900"/>
          </a:xfrm>
        </p:grpSpPr>
        <p:pic>
          <p:nvPicPr>
            <p:cNvPr id="77" name="Google Shape;77;p16"/>
            <p:cNvPicPr preferRelativeResize="0"/>
            <p:nvPr/>
          </p:nvPicPr>
          <p:blipFill>
            <a:blip r:embed="rId3">
              <a:alphaModFix/>
            </a:blip>
            <a:stretch>
              <a:fillRect/>
            </a:stretch>
          </p:blipFill>
          <p:spPr>
            <a:xfrm>
              <a:off x="2678683" y="2417933"/>
              <a:ext cx="643922" cy="656750"/>
            </a:xfrm>
            <a:prstGeom prst="rect">
              <a:avLst/>
            </a:prstGeom>
            <a:noFill/>
            <a:ln>
              <a:noFill/>
            </a:ln>
          </p:spPr>
        </p:pic>
        <p:sp>
          <p:nvSpPr>
            <p:cNvPr id="78" name="Google Shape;78;p16"/>
            <p:cNvSpPr/>
            <p:nvPr/>
          </p:nvSpPr>
          <p:spPr>
            <a:xfrm>
              <a:off x="2571188" y="2316850"/>
              <a:ext cx="858900" cy="858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 name="Google Shape;79;p16"/>
            <p:cNvCxnSpPr>
              <a:stCxn id="78" idx="3"/>
              <a:endCxn id="78" idx="7"/>
            </p:cNvCxnSpPr>
            <p:nvPr/>
          </p:nvCxnSpPr>
          <p:spPr>
            <a:xfrm rot="10800000" flipH="1">
              <a:off x="2696970" y="2442767"/>
              <a:ext cx="607200" cy="607200"/>
            </a:xfrm>
            <a:prstGeom prst="straightConnector1">
              <a:avLst/>
            </a:prstGeom>
            <a:noFill/>
            <a:ln w="28575" cap="flat" cmpd="sng">
              <a:solidFill>
                <a:srgbClr val="FF0000"/>
              </a:solidFill>
              <a:prstDash val="solid"/>
              <a:round/>
              <a:headEnd type="none" w="med" len="med"/>
              <a:tailEnd type="none" w="med" len="med"/>
            </a:ln>
          </p:spPr>
        </p:cxnSp>
      </p:grpSp>
      <p:grpSp>
        <p:nvGrpSpPr>
          <p:cNvPr id="80" name="Google Shape;80;p16"/>
          <p:cNvGrpSpPr/>
          <p:nvPr/>
        </p:nvGrpSpPr>
        <p:grpSpPr>
          <a:xfrm>
            <a:off x="810970" y="3089056"/>
            <a:ext cx="858900" cy="1145171"/>
            <a:chOff x="2571188" y="2316850"/>
            <a:chExt cx="858900" cy="858900"/>
          </a:xfrm>
        </p:grpSpPr>
        <p:pic>
          <p:nvPicPr>
            <p:cNvPr id="81" name="Google Shape;81;p16"/>
            <p:cNvPicPr preferRelativeResize="0"/>
            <p:nvPr/>
          </p:nvPicPr>
          <p:blipFill>
            <a:blip r:embed="rId3">
              <a:alphaModFix/>
            </a:blip>
            <a:stretch>
              <a:fillRect/>
            </a:stretch>
          </p:blipFill>
          <p:spPr>
            <a:xfrm>
              <a:off x="2678683" y="2417933"/>
              <a:ext cx="643922" cy="656750"/>
            </a:xfrm>
            <a:prstGeom prst="rect">
              <a:avLst/>
            </a:prstGeom>
            <a:noFill/>
            <a:ln>
              <a:noFill/>
            </a:ln>
          </p:spPr>
        </p:pic>
        <p:sp>
          <p:nvSpPr>
            <p:cNvPr id="82" name="Google Shape;82;p16"/>
            <p:cNvSpPr/>
            <p:nvPr/>
          </p:nvSpPr>
          <p:spPr>
            <a:xfrm>
              <a:off x="2571188" y="2316850"/>
              <a:ext cx="858900" cy="858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16"/>
            <p:cNvCxnSpPr>
              <a:stCxn id="82" idx="3"/>
              <a:endCxn id="82" idx="7"/>
            </p:cNvCxnSpPr>
            <p:nvPr/>
          </p:nvCxnSpPr>
          <p:spPr>
            <a:xfrm rot="10800000" flipH="1">
              <a:off x="2696970" y="2442767"/>
              <a:ext cx="607200" cy="607200"/>
            </a:xfrm>
            <a:prstGeom prst="straightConnector1">
              <a:avLst/>
            </a:prstGeom>
            <a:noFill/>
            <a:ln w="28575" cap="flat" cmpd="sng">
              <a:solidFill>
                <a:srgbClr val="FF0000"/>
              </a:solidFill>
              <a:prstDash val="solid"/>
              <a:round/>
              <a:headEnd type="none" w="med" len="med"/>
              <a:tailEnd type="none" w="med" len="med"/>
            </a:ln>
          </p:spPr>
        </p:cxnSp>
      </p:grpSp>
      <p:pic>
        <p:nvPicPr>
          <p:cNvPr id="84" name="Google Shape;84;p16"/>
          <p:cNvPicPr preferRelativeResize="0"/>
          <p:nvPr/>
        </p:nvPicPr>
        <p:blipFill rotWithShape="1">
          <a:blip r:embed="rId4">
            <a:alphaModFix/>
          </a:blip>
          <a:srcRect l="7910" t="4688" b="6855"/>
          <a:stretch/>
        </p:blipFill>
        <p:spPr>
          <a:xfrm>
            <a:off x="5276125" y="2812900"/>
            <a:ext cx="3715476" cy="2447993"/>
          </a:xfrm>
          <a:prstGeom prst="rect">
            <a:avLst/>
          </a:prstGeom>
          <a:noFill/>
          <a:ln>
            <a:noFill/>
          </a:ln>
        </p:spPr>
      </p:pic>
      <p:sp>
        <p:nvSpPr>
          <p:cNvPr id="85" name="Google Shape;85;p16"/>
          <p:cNvSpPr txBox="1"/>
          <p:nvPr/>
        </p:nvSpPr>
        <p:spPr>
          <a:xfrm>
            <a:off x="6662563" y="5260900"/>
            <a:ext cx="942600" cy="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Voyages</a:t>
            </a:r>
            <a:endParaRPr sz="1100"/>
          </a:p>
        </p:txBody>
      </p:sp>
      <p:sp>
        <p:nvSpPr>
          <p:cNvPr id="86" name="Google Shape;86;p16"/>
          <p:cNvSpPr txBox="1"/>
          <p:nvPr/>
        </p:nvSpPr>
        <p:spPr>
          <a:xfrm rot="-5400000">
            <a:off x="4057650" y="3874546"/>
            <a:ext cx="19689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Strokes per minute</a:t>
            </a:r>
            <a:endParaRPr sz="1100"/>
          </a:p>
        </p:txBody>
      </p:sp>
      <p:sp>
        <p:nvSpPr>
          <p:cNvPr id="87" name="Google Shape;87;p16"/>
          <p:cNvSpPr txBox="1"/>
          <p:nvPr/>
        </p:nvSpPr>
        <p:spPr>
          <a:xfrm>
            <a:off x="5276125" y="2551400"/>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baseline</a:t>
            </a:r>
            <a:endParaRPr sz="1100"/>
          </a:p>
        </p:txBody>
      </p:sp>
      <p:sp>
        <p:nvSpPr>
          <p:cNvPr id="88" name="Google Shape;88;p16"/>
          <p:cNvSpPr txBox="1"/>
          <p:nvPr/>
        </p:nvSpPr>
        <p:spPr>
          <a:xfrm>
            <a:off x="6212875" y="2551400"/>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movies</a:t>
            </a:r>
            <a:endParaRPr sz="1100"/>
          </a:p>
        </p:txBody>
      </p:sp>
      <p:sp>
        <p:nvSpPr>
          <p:cNvPr id="89" name="Google Shape;89;p16"/>
          <p:cNvSpPr txBox="1"/>
          <p:nvPr/>
        </p:nvSpPr>
        <p:spPr>
          <a:xfrm>
            <a:off x="7129900" y="2551400"/>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baseline</a:t>
            </a:r>
            <a:endParaRPr sz="1100"/>
          </a:p>
        </p:txBody>
      </p:sp>
      <p:sp>
        <p:nvSpPr>
          <p:cNvPr id="90" name="Google Shape;90;p16"/>
          <p:cNvSpPr txBox="1"/>
          <p:nvPr/>
        </p:nvSpPr>
        <p:spPr>
          <a:xfrm>
            <a:off x="7970725" y="2551400"/>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movies</a:t>
            </a:r>
            <a:endParaRPr sz="1100"/>
          </a:p>
        </p:txBody>
      </p:sp>
      <p:cxnSp>
        <p:nvCxnSpPr>
          <p:cNvPr id="91" name="Google Shape;91;p16"/>
          <p:cNvCxnSpPr>
            <a:stCxn id="78" idx="6"/>
          </p:cNvCxnSpPr>
          <p:nvPr/>
        </p:nvCxnSpPr>
        <p:spPr>
          <a:xfrm>
            <a:off x="3430088" y="3661642"/>
            <a:ext cx="1156500" cy="3300"/>
          </a:xfrm>
          <a:prstGeom prst="straightConnector1">
            <a:avLst/>
          </a:prstGeom>
          <a:noFill/>
          <a:ln w="9525" cap="flat" cmpd="sng">
            <a:solidFill>
              <a:schemeClr val="dk2"/>
            </a:solidFill>
            <a:prstDash val="solid"/>
            <a:round/>
            <a:headEnd type="none" w="med" len="med"/>
            <a:tailEnd type="triangle" w="med" len="med"/>
          </a:ln>
        </p:spPr>
      </p:cxnSp>
      <p:sp>
        <p:nvSpPr>
          <p:cNvPr id="92" name="Google Shape;92;p16"/>
          <p:cNvSpPr txBox="1"/>
          <p:nvPr/>
        </p:nvSpPr>
        <p:spPr>
          <a:xfrm>
            <a:off x="5276125" y="4234333"/>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93" name="Google Shape;93;p16"/>
          <p:cNvSpPr txBox="1"/>
          <p:nvPr/>
        </p:nvSpPr>
        <p:spPr>
          <a:xfrm>
            <a:off x="6276700" y="3429000"/>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94" name="Google Shape;94;p16"/>
          <p:cNvSpPr txBox="1"/>
          <p:nvPr/>
        </p:nvSpPr>
        <p:spPr>
          <a:xfrm>
            <a:off x="7181125" y="3827933"/>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95" name="Google Shape;95;p16"/>
          <p:cNvSpPr txBox="1"/>
          <p:nvPr/>
        </p:nvSpPr>
        <p:spPr>
          <a:xfrm>
            <a:off x="7884100" y="3508133"/>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Tree>
    <p:extLst>
      <p:ext uri="{BB962C8B-B14F-4D97-AF65-F5344CB8AC3E}">
        <p14:creationId xmlns:p14="http://schemas.microsoft.com/office/powerpoint/2010/main" val="1946610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Large n, between-group experiment</a:t>
            </a:r>
            <a:endParaRPr/>
          </a:p>
        </p:txBody>
      </p:sp>
      <p:sp>
        <p:nvSpPr>
          <p:cNvPr id="101" name="Google Shape;101;p17"/>
          <p:cNvSpPr txBox="1">
            <a:spLocks noGrp="1"/>
          </p:cNvSpPr>
          <p:nvPr>
            <p:ph type="body" idx="1"/>
          </p:nvPr>
        </p:nvSpPr>
        <p:spPr>
          <a:xfrm>
            <a:off x="185044" y="1508633"/>
            <a:ext cx="3999900" cy="927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(N</a:t>
            </a:r>
            <a:r>
              <a:rPr lang="en" baseline="30000" dirty="0"/>
              <a:t>e</a:t>
            </a:r>
            <a:r>
              <a:rPr lang="en" dirty="0"/>
              <a:t>)</a:t>
            </a:r>
            <a:r>
              <a:rPr lang="en" baseline="30000" dirty="0"/>
              <a:t> </a:t>
            </a:r>
            <a:r>
              <a:rPr lang="en" dirty="0"/>
              <a:t>mariners forced to serve aboard a ship who ARE shown movies while being forced to row </a:t>
            </a:r>
            <a:endParaRPr dirty="0"/>
          </a:p>
        </p:txBody>
      </p:sp>
      <p:sp>
        <p:nvSpPr>
          <p:cNvPr id="102" name="Google Shape;102;p17"/>
          <p:cNvSpPr txBox="1">
            <a:spLocks noGrp="1"/>
          </p:cNvSpPr>
          <p:nvPr>
            <p:ph type="body" idx="2"/>
          </p:nvPr>
        </p:nvSpPr>
        <p:spPr>
          <a:xfrm>
            <a:off x="4740342" y="1536633"/>
            <a:ext cx="4226700" cy="87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dirty="0"/>
              <a:t>(N</a:t>
            </a:r>
            <a:r>
              <a:rPr lang="en" baseline="30000" dirty="0"/>
              <a:t>c</a:t>
            </a:r>
            <a:r>
              <a:rPr lang="en" dirty="0"/>
              <a:t>)</a:t>
            </a:r>
            <a:r>
              <a:rPr lang="en" baseline="30000" dirty="0"/>
              <a:t> </a:t>
            </a:r>
            <a:r>
              <a:rPr lang="en" dirty="0"/>
              <a:t>mariners forced to serve aboard a ship who ARE NOT shown movies while being forced to row </a:t>
            </a:r>
            <a:endParaRPr dirty="0"/>
          </a:p>
        </p:txBody>
      </p:sp>
      <p:cxnSp>
        <p:nvCxnSpPr>
          <p:cNvPr id="103" name="Google Shape;103;p17"/>
          <p:cNvCxnSpPr/>
          <p:nvPr/>
        </p:nvCxnSpPr>
        <p:spPr>
          <a:xfrm>
            <a:off x="2144050" y="2435833"/>
            <a:ext cx="0" cy="614400"/>
          </a:xfrm>
          <a:prstGeom prst="straightConnector1">
            <a:avLst/>
          </a:prstGeom>
          <a:noFill/>
          <a:ln w="9525" cap="flat" cmpd="sng">
            <a:solidFill>
              <a:schemeClr val="dk2"/>
            </a:solidFill>
            <a:prstDash val="solid"/>
            <a:round/>
            <a:headEnd type="none" w="med" len="med"/>
            <a:tailEnd type="triangle" w="med" len="med"/>
          </a:ln>
        </p:spPr>
      </p:cxnSp>
      <p:cxnSp>
        <p:nvCxnSpPr>
          <p:cNvPr id="104" name="Google Shape;104;p17"/>
          <p:cNvCxnSpPr/>
          <p:nvPr/>
        </p:nvCxnSpPr>
        <p:spPr>
          <a:xfrm>
            <a:off x="6799100" y="2435833"/>
            <a:ext cx="0" cy="614400"/>
          </a:xfrm>
          <a:prstGeom prst="straightConnector1">
            <a:avLst/>
          </a:prstGeom>
          <a:noFill/>
          <a:ln w="9525" cap="flat" cmpd="sng">
            <a:solidFill>
              <a:schemeClr val="dk2"/>
            </a:solidFill>
            <a:prstDash val="solid"/>
            <a:round/>
            <a:headEnd type="none" w="med" len="med"/>
            <a:tailEnd type="triangle" w="med" len="med"/>
          </a:ln>
        </p:spPr>
      </p:cxnSp>
      <p:sp>
        <p:nvSpPr>
          <p:cNvPr id="105" name="Google Shape;105;p17"/>
          <p:cNvSpPr txBox="1"/>
          <p:nvPr/>
        </p:nvSpPr>
        <p:spPr>
          <a:xfrm>
            <a:off x="1426173" y="3050233"/>
            <a:ext cx="1434900" cy="125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a:t>#</a:t>
            </a:r>
            <a:r>
              <a:rPr lang="en" sz="4800" baseline="30000"/>
              <a:t>e</a:t>
            </a:r>
            <a:endParaRPr sz="4800" baseline="30000"/>
          </a:p>
        </p:txBody>
      </p:sp>
      <p:sp>
        <p:nvSpPr>
          <p:cNvPr id="106" name="Google Shape;106;p17"/>
          <p:cNvSpPr txBox="1"/>
          <p:nvPr/>
        </p:nvSpPr>
        <p:spPr>
          <a:xfrm>
            <a:off x="6098202" y="3159735"/>
            <a:ext cx="1434900" cy="125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dirty="0">
                <a:solidFill>
                  <a:schemeClr val="dk1"/>
                </a:solidFill>
              </a:rPr>
              <a:t>#</a:t>
            </a:r>
            <a:r>
              <a:rPr lang="en" sz="4800" baseline="30000" dirty="0">
                <a:solidFill>
                  <a:schemeClr val="dk1"/>
                </a:solidFill>
              </a:rPr>
              <a:t>c</a:t>
            </a:r>
            <a:endParaRPr baseline="30000" dirty="0"/>
          </a:p>
        </p:txBody>
      </p:sp>
      <p:pic>
        <p:nvPicPr>
          <p:cNvPr id="107" name="Google Shape;107;p17"/>
          <p:cNvPicPr preferRelativeResize="0"/>
          <p:nvPr/>
        </p:nvPicPr>
        <p:blipFill rotWithShape="1">
          <a:blip r:embed="rId3">
            <a:alphaModFix/>
          </a:blip>
          <a:srcRect l="6684" t="4462" r="8266" b="14833"/>
          <a:stretch/>
        </p:blipFill>
        <p:spPr>
          <a:xfrm>
            <a:off x="3992376" y="2772600"/>
            <a:ext cx="869775" cy="1187100"/>
          </a:xfrm>
          <a:prstGeom prst="rect">
            <a:avLst/>
          </a:prstGeom>
          <a:noFill/>
          <a:ln>
            <a:noFill/>
          </a:ln>
        </p:spPr>
      </p:pic>
      <p:cxnSp>
        <p:nvCxnSpPr>
          <p:cNvPr id="108" name="Google Shape;108;p17"/>
          <p:cNvCxnSpPr>
            <a:stCxn id="105" idx="3"/>
            <a:endCxn id="107" idx="1"/>
          </p:cNvCxnSpPr>
          <p:nvPr/>
        </p:nvCxnSpPr>
        <p:spPr>
          <a:xfrm rot="10800000" flipH="1">
            <a:off x="2861073" y="3366283"/>
            <a:ext cx="1131300" cy="312300"/>
          </a:xfrm>
          <a:prstGeom prst="straightConnector1">
            <a:avLst/>
          </a:prstGeom>
          <a:noFill/>
          <a:ln w="9525" cap="flat" cmpd="sng">
            <a:solidFill>
              <a:schemeClr val="dk2"/>
            </a:solidFill>
            <a:prstDash val="solid"/>
            <a:round/>
            <a:headEnd type="none" w="med" len="med"/>
            <a:tailEnd type="triangle" w="med" len="med"/>
          </a:ln>
        </p:spPr>
      </p:cxnSp>
      <p:cxnSp>
        <p:nvCxnSpPr>
          <p:cNvPr id="109" name="Google Shape;109;p17"/>
          <p:cNvCxnSpPr>
            <a:stCxn id="106" idx="1"/>
            <a:endCxn id="107" idx="3"/>
          </p:cNvCxnSpPr>
          <p:nvPr/>
        </p:nvCxnSpPr>
        <p:spPr>
          <a:xfrm flipH="1" flipV="1">
            <a:off x="4862151" y="3366150"/>
            <a:ext cx="1236051" cy="421935"/>
          </a:xfrm>
          <a:prstGeom prst="straightConnector1">
            <a:avLst/>
          </a:prstGeom>
          <a:noFill/>
          <a:ln w="9525" cap="flat" cmpd="sng">
            <a:solidFill>
              <a:schemeClr val="dk2"/>
            </a:solidFill>
            <a:prstDash val="solid"/>
            <a:round/>
            <a:headEnd type="none" w="med" len="med"/>
            <a:tailEnd type="triangle" w="med" len="med"/>
          </a:ln>
        </p:spPr>
      </p:cxnSp>
      <p:sp>
        <p:nvSpPr>
          <p:cNvPr id="110" name="Google Shape;110;p17"/>
          <p:cNvSpPr txBox="1"/>
          <p:nvPr/>
        </p:nvSpPr>
        <p:spPr>
          <a:xfrm>
            <a:off x="1236800" y="4391467"/>
            <a:ext cx="2932800" cy="871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Is the difference significant?</a:t>
            </a:r>
            <a:endParaRPr/>
          </a:p>
          <a:p>
            <a:pPr marL="914400" lvl="1" indent="-317500" algn="l" rtl="0">
              <a:spcBef>
                <a:spcPts val="0"/>
              </a:spcBef>
              <a:spcAft>
                <a:spcPts val="0"/>
              </a:spcAft>
              <a:buSzPts val="1400"/>
              <a:buChar char="○"/>
            </a:pPr>
            <a:r>
              <a:rPr lang="en" i="1"/>
              <a:t>t, f, r, </a:t>
            </a:r>
            <a:r>
              <a:rPr lang="en"/>
              <a:t>etc.</a:t>
            </a:r>
            <a:r>
              <a:rPr lang="en" i="1"/>
              <a:t> </a:t>
            </a:r>
            <a:r>
              <a:rPr lang="en"/>
              <a:t> + </a:t>
            </a:r>
            <a:r>
              <a:rPr lang="en" i="1"/>
              <a:t>p &lt; 0.05</a:t>
            </a:r>
            <a:endParaRPr/>
          </a:p>
        </p:txBody>
      </p:sp>
      <p:sp>
        <p:nvSpPr>
          <p:cNvPr id="111" name="Google Shape;111;p17"/>
          <p:cNvSpPr txBox="1"/>
          <p:nvPr/>
        </p:nvSpPr>
        <p:spPr>
          <a:xfrm>
            <a:off x="311700" y="5591675"/>
            <a:ext cx="8520600" cy="9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“A one-way ANOVA was conducted to compare the effect of showing movies on the number of stroke per minute rowed by conscripted mariners. A significant effect was observed between the control (</a:t>
            </a:r>
            <a:r>
              <a:rPr lang="en" i="1" dirty="0"/>
              <a:t>M</a:t>
            </a:r>
            <a:r>
              <a:rPr lang="en" dirty="0"/>
              <a:t> = 8.4, </a:t>
            </a:r>
            <a:r>
              <a:rPr lang="en" i="1" dirty="0"/>
              <a:t>SD</a:t>
            </a:r>
            <a:r>
              <a:rPr lang="en" dirty="0"/>
              <a:t> = .9) and experimental groups (</a:t>
            </a:r>
            <a:r>
              <a:rPr lang="en" i="1" dirty="0"/>
              <a:t>M</a:t>
            </a:r>
            <a:r>
              <a:rPr lang="en" dirty="0"/>
              <a:t> = 10.8, </a:t>
            </a:r>
            <a:r>
              <a:rPr lang="en" i="1" dirty="0"/>
              <a:t>SD</a:t>
            </a:r>
            <a:r>
              <a:rPr lang="en" dirty="0"/>
              <a:t> = 1.1):  </a:t>
            </a:r>
            <a:r>
              <a:rPr lang="en" i="1" dirty="0"/>
              <a:t>F</a:t>
            </a:r>
            <a:r>
              <a:rPr lang="en" dirty="0"/>
              <a:t>(2,66) = 99.82, </a:t>
            </a:r>
            <a:r>
              <a:rPr lang="en" i="1" dirty="0"/>
              <a:t>p</a:t>
            </a:r>
            <a:r>
              <a:rPr lang="en" dirty="0"/>
              <a:t> &lt; .01. The effect size was medium: </a:t>
            </a:r>
            <a:r>
              <a:rPr lang="en" dirty="0">
                <a:solidFill>
                  <a:schemeClr val="dk1"/>
                </a:solidFill>
              </a:rPr>
              <a:t>η</a:t>
            </a:r>
            <a:r>
              <a:rPr lang="en" baseline="-25000" dirty="0">
                <a:solidFill>
                  <a:schemeClr val="dk1"/>
                </a:solidFill>
              </a:rPr>
              <a:t>p</a:t>
            </a:r>
            <a:r>
              <a:rPr lang="en" baseline="30000" dirty="0">
                <a:solidFill>
                  <a:schemeClr val="dk1"/>
                </a:solidFill>
              </a:rPr>
              <a:t>2 </a:t>
            </a:r>
            <a:r>
              <a:rPr lang="en" dirty="0">
                <a:solidFill>
                  <a:schemeClr val="dk1"/>
                </a:solidFill>
              </a:rPr>
              <a:t>= 0.06.” </a:t>
            </a:r>
            <a:r>
              <a:rPr lang="en" dirty="0"/>
              <a:t> </a:t>
            </a:r>
            <a:endParaRPr dirty="0"/>
          </a:p>
        </p:txBody>
      </p:sp>
      <p:sp>
        <p:nvSpPr>
          <p:cNvPr id="112" name="Google Shape;112;p17"/>
          <p:cNvSpPr txBox="1"/>
          <p:nvPr/>
        </p:nvSpPr>
        <p:spPr>
          <a:xfrm>
            <a:off x="4684925" y="4401967"/>
            <a:ext cx="2932800" cy="927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What is the effect size?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 η</a:t>
            </a:r>
            <a:r>
              <a:rPr lang="en" baseline="-25000">
                <a:solidFill>
                  <a:schemeClr val="dk1"/>
                </a:solidFill>
              </a:rPr>
              <a:t>p</a:t>
            </a:r>
            <a:r>
              <a:rPr lang="en" baseline="30000">
                <a:solidFill>
                  <a:schemeClr val="dk1"/>
                </a:solidFill>
              </a:rPr>
              <a:t>2</a:t>
            </a:r>
            <a:r>
              <a:rPr lang="en">
                <a:solidFill>
                  <a:schemeClr val="dk1"/>
                </a:solidFill>
              </a:rPr>
              <a:t>, etc.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8430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3">
            <a:alphaModFix/>
          </a:blip>
          <a:srcRect l="7910" t="4688" b="6855"/>
          <a:stretch/>
        </p:blipFill>
        <p:spPr>
          <a:xfrm>
            <a:off x="2912425" y="2154133"/>
            <a:ext cx="3715476" cy="2447993"/>
          </a:xfrm>
          <a:prstGeom prst="rect">
            <a:avLst/>
          </a:prstGeom>
          <a:noFill/>
          <a:ln>
            <a:noFill/>
          </a:ln>
        </p:spPr>
      </p:pic>
      <p:sp>
        <p:nvSpPr>
          <p:cNvPr id="118" name="Google Shape;118;p18"/>
          <p:cNvSpPr txBox="1"/>
          <p:nvPr/>
        </p:nvSpPr>
        <p:spPr>
          <a:xfrm>
            <a:off x="4298863" y="4602133"/>
            <a:ext cx="942600" cy="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Voyages</a:t>
            </a:r>
            <a:endParaRPr sz="1100"/>
          </a:p>
        </p:txBody>
      </p:sp>
      <p:sp>
        <p:nvSpPr>
          <p:cNvPr id="119" name="Google Shape;119;p18"/>
          <p:cNvSpPr txBox="1"/>
          <p:nvPr/>
        </p:nvSpPr>
        <p:spPr>
          <a:xfrm rot="-5400000">
            <a:off x="1693950" y="3215780"/>
            <a:ext cx="19689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Strokes per minute</a:t>
            </a:r>
            <a:endParaRPr sz="1100"/>
          </a:p>
        </p:txBody>
      </p:sp>
      <p:sp>
        <p:nvSpPr>
          <p:cNvPr id="120" name="Google Shape;120;p18"/>
          <p:cNvSpPr txBox="1"/>
          <p:nvPr/>
        </p:nvSpPr>
        <p:spPr>
          <a:xfrm>
            <a:off x="2912425"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baseline</a:t>
            </a:r>
            <a:endParaRPr sz="1100"/>
          </a:p>
        </p:txBody>
      </p:sp>
      <p:sp>
        <p:nvSpPr>
          <p:cNvPr id="121" name="Google Shape;121;p18"/>
          <p:cNvSpPr txBox="1"/>
          <p:nvPr/>
        </p:nvSpPr>
        <p:spPr>
          <a:xfrm>
            <a:off x="3849175"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movies</a:t>
            </a:r>
            <a:endParaRPr sz="1100"/>
          </a:p>
        </p:txBody>
      </p:sp>
      <p:sp>
        <p:nvSpPr>
          <p:cNvPr id="122" name="Google Shape;122;p18"/>
          <p:cNvSpPr txBox="1"/>
          <p:nvPr/>
        </p:nvSpPr>
        <p:spPr>
          <a:xfrm>
            <a:off x="4766200"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baseline</a:t>
            </a:r>
            <a:endParaRPr sz="1100"/>
          </a:p>
        </p:txBody>
      </p:sp>
      <p:sp>
        <p:nvSpPr>
          <p:cNvPr id="123" name="Google Shape;123;p18"/>
          <p:cNvSpPr txBox="1"/>
          <p:nvPr/>
        </p:nvSpPr>
        <p:spPr>
          <a:xfrm>
            <a:off x="5607025"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movies</a:t>
            </a:r>
            <a:endParaRPr sz="1100"/>
          </a:p>
        </p:txBody>
      </p:sp>
      <p:sp>
        <p:nvSpPr>
          <p:cNvPr id="124" name="Google Shape;124;p18"/>
          <p:cNvSpPr txBox="1"/>
          <p:nvPr/>
        </p:nvSpPr>
        <p:spPr>
          <a:xfrm>
            <a:off x="2912425" y="3575567"/>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25" name="Google Shape;125;p18"/>
          <p:cNvSpPr txBox="1"/>
          <p:nvPr/>
        </p:nvSpPr>
        <p:spPr>
          <a:xfrm>
            <a:off x="3913000" y="2770233"/>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26" name="Google Shape;126;p18"/>
          <p:cNvSpPr txBox="1"/>
          <p:nvPr/>
        </p:nvSpPr>
        <p:spPr>
          <a:xfrm>
            <a:off x="4817425" y="3169167"/>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27" name="Google Shape;127;p18"/>
          <p:cNvSpPr txBox="1"/>
          <p:nvPr/>
        </p:nvSpPr>
        <p:spPr>
          <a:xfrm>
            <a:off x="5520400" y="2849367"/>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cxnSp>
        <p:nvCxnSpPr>
          <p:cNvPr id="128" name="Google Shape;128;p18"/>
          <p:cNvCxnSpPr/>
          <p:nvPr/>
        </p:nvCxnSpPr>
        <p:spPr>
          <a:xfrm rot="10800000" flipH="1">
            <a:off x="2460225" y="3958100"/>
            <a:ext cx="586500" cy="1466400"/>
          </a:xfrm>
          <a:prstGeom prst="straightConnector1">
            <a:avLst/>
          </a:prstGeom>
          <a:noFill/>
          <a:ln w="19050" cap="flat" cmpd="sng">
            <a:solidFill>
              <a:srgbClr val="FF0000"/>
            </a:solidFill>
            <a:prstDash val="solid"/>
            <a:round/>
            <a:headEnd type="none" w="med" len="med"/>
            <a:tailEnd type="triangle" w="med" len="med"/>
          </a:ln>
        </p:spPr>
      </p:cxnSp>
      <p:cxnSp>
        <p:nvCxnSpPr>
          <p:cNvPr id="129" name="Google Shape;129;p18"/>
          <p:cNvCxnSpPr>
            <a:endCxn id="125" idx="2"/>
          </p:cNvCxnSpPr>
          <p:nvPr/>
        </p:nvCxnSpPr>
        <p:spPr>
          <a:xfrm rot="10800000" flipH="1">
            <a:off x="2466100" y="3077433"/>
            <a:ext cx="1949700" cy="2339700"/>
          </a:xfrm>
          <a:prstGeom prst="straightConnector1">
            <a:avLst/>
          </a:prstGeom>
          <a:noFill/>
          <a:ln w="19050" cap="flat" cmpd="sng">
            <a:solidFill>
              <a:srgbClr val="FF0000"/>
            </a:solidFill>
            <a:prstDash val="solid"/>
            <a:round/>
            <a:headEnd type="none" w="med" len="med"/>
            <a:tailEnd type="triangle" w="med" len="med"/>
          </a:ln>
        </p:spPr>
      </p:cxnSp>
      <p:cxnSp>
        <p:nvCxnSpPr>
          <p:cNvPr id="130" name="Google Shape;130;p18"/>
          <p:cNvCxnSpPr/>
          <p:nvPr/>
        </p:nvCxnSpPr>
        <p:spPr>
          <a:xfrm rot="10800000" flipH="1">
            <a:off x="2463100" y="3414833"/>
            <a:ext cx="2737500" cy="2003100"/>
          </a:xfrm>
          <a:prstGeom prst="straightConnector1">
            <a:avLst/>
          </a:prstGeom>
          <a:noFill/>
          <a:ln w="19050" cap="flat" cmpd="sng">
            <a:solidFill>
              <a:srgbClr val="FF0000"/>
            </a:solidFill>
            <a:prstDash val="solid"/>
            <a:round/>
            <a:headEnd type="none" w="med" len="med"/>
            <a:tailEnd type="triangle" w="med" len="med"/>
          </a:ln>
        </p:spPr>
      </p:cxnSp>
      <p:cxnSp>
        <p:nvCxnSpPr>
          <p:cNvPr id="131" name="Google Shape;131;p18"/>
          <p:cNvCxnSpPr>
            <a:endCxn id="127" idx="2"/>
          </p:cNvCxnSpPr>
          <p:nvPr/>
        </p:nvCxnSpPr>
        <p:spPr>
          <a:xfrm rot="10800000" flipH="1">
            <a:off x="2463100" y="3156567"/>
            <a:ext cx="3560100" cy="2262000"/>
          </a:xfrm>
          <a:prstGeom prst="straightConnector1">
            <a:avLst/>
          </a:prstGeom>
          <a:noFill/>
          <a:ln w="19050" cap="flat" cmpd="sng">
            <a:solidFill>
              <a:srgbClr val="FF0000"/>
            </a:solidFill>
            <a:prstDash val="solid"/>
            <a:round/>
            <a:headEnd type="none" w="med" len="med"/>
            <a:tailEnd type="triangle" w="med" len="med"/>
          </a:ln>
        </p:spPr>
      </p:cxnSp>
      <p:sp>
        <p:nvSpPr>
          <p:cNvPr id="132" name="Google Shape;132;p18"/>
          <p:cNvSpPr txBox="1"/>
          <p:nvPr/>
        </p:nvSpPr>
        <p:spPr>
          <a:xfrm>
            <a:off x="1597825" y="5398233"/>
            <a:ext cx="1700100" cy="8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changes in MEAN</a:t>
            </a:r>
            <a:endParaRPr>
              <a:solidFill>
                <a:srgbClr val="FF0000"/>
              </a:solidFill>
            </a:endParaRPr>
          </a:p>
        </p:txBody>
      </p:sp>
      <p:sp>
        <p:nvSpPr>
          <p:cNvPr id="133" name="Google Shape;133;p18"/>
          <p:cNvSpPr txBox="1"/>
          <p:nvPr/>
        </p:nvSpPr>
        <p:spPr>
          <a:xfrm>
            <a:off x="3626650" y="6518267"/>
            <a:ext cx="5184000" cy="8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cxnSp>
        <p:nvCxnSpPr>
          <p:cNvPr id="134" name="Google Shape;134;p18"/>
          <p:cNvCxnSpPr/>
          <p:nvPr/>
        </p:nvCxnSpPr>
        <p:spPr>
          <a:xfrm>
            <a:off x="1935950" y="885833"/>
            <a:ext cx="1886100" cy="2273100"/>
          </a:xfrm>
          <a:prstGeom prst="straightConnector1">
            <a:avLst/>
          </a:prstGeom>
          <a:noFill/>
          <a:ln w="19050" cap="flat" cmpd="sng">
            <a:solidFill>
              <a:srgbClr val="0000FF"/>
            </a:solidFill>
            <a:prstDash val="solid"/>
            <a:round/>
            <a:headEnd type="none" w="med" len="med"/>
            <a:tailEnd type="triangle" w="med" len="med"/>
          </a:ln>
        </p:spPr>
      </p:cxnSp>
      <p:cxnSp>
        <p:nvCxnSpPr>
          <p:cNvPr id="135" name="Google Shape;135;p18"/>
          <p:cNvCxnSpPr/>
          <p:nvPr/>
        </p:nvCxnSpPr>
        <p:spPr>
          <a:xfrm>
            <a:off x="1935950" y="885833"/>
            <a:ext cx="1828800" cy="2667300"/>
          </a:xfrm>
          <a:prstGeom prst="straightConnector1">
            <a:avLst/>
          </a:prstGeom>
          <a:noFill/>
          <a:ln w="19050" cap="flat" cmpd="sng">
            <a:solidFill>
              <a:srgbClr val="0000FF"/>
            </a:solidFill>
            <a:prstDash val="solid"/>
            <a:round/>
            <a:headEnd type="none" w="med" len="med"/>
            <a:tailEnd type="triangle" w="med" len="med"/>
          </a:ln>
        </p:spPr>
      </p:cxnSp>
      <p:sp>
        <p:nvSpPr>
          <p:cNvPr id="136" name="Google Shape;136;p18"/>
          <p:cNvSpPr txBox="1"/>
          <p:nvPr/>
        </p:nvSpPr>
        <p:spPr>
          <a:xfrm>
            <a:off x="760125" y="381733"/>
            <a:ext cx="1700100" cy="8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rPr>
              <a:t>changes in LEVEL</a:t>
            </a:r>
            <a:endParaRPr>
              <a:solidFill>
                <a:srgbClr val="0000FF"/>
              </a:solidFill>
            </a:endParaRPr>
          </a:p>
        </p:txBody>
      </p:sp>
    </p:spTree>
    <p:extLst>
      <p:ext uri="{BB962C8B-B14F-4D97-AF65-F5344CB8AC3E}">
        <p14:creationId xmlns:p14="http://schemas.microsoft.com/office/powerpoint/2010/main" val="737458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9"/>
          <p:cNvPicPr preferRelativeResize="0"/>
          <p:nvPr/>
        </p:nvPicPr>
        <p:blipFill rotWithShape="1">
          <a:blip r:embed="rId3">
            <a:alphaModFix/>
          </a:blip>
          <a:srcRect l="7910" t="4688" b="6855"/>
          <a:stretch/>
        </p:blipFill>
        <p:spPr>
          <a:xfrm>
            <a:off x="2912425" y="2154133"/>
            <a:ext cx="3715476" cy="2447993"/>
          </a:xfrm>
          <a:prstGeom prst="rect">
            <a:avLst/>
          </a:prstGeom>
          <a:noFill/>
          <a:ln>
            <a:noFill/>
          </a:ln>
        </p:spPr>
      </p:pic>
      <p:sp>
        <p:nvSpPr>
          <p:cNvPr id="142" name="Google Shape;142;p19"/>
          <p:cNvSpPr txBox="1"/>
          <p:nvPr/>
        </p:nvSpPr>
        <p:spPr>
          <a:xfrm>
            <a:off x="4298863" y="4602133"/>
            <a:ext cx="942600" cy="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Voyages</a:t>
            </a:r>
            <a:endParaRPr sz="1100"/>
          </a:p>
        </p:txBody>
      </p:sp>
      <p:sp>
        <p:nvSpPr>
          <p:cNvPr id="143" name="Google Shape;143;p19"/>
          <p:cNvSpPr txBox="1"/>
          <p:nvPr/>
        </p:nvSpPr>
        <p:spPr>
          <a:xfrm rot="-5400000">
            <a:off x="1693950" y="3215780"/>
            <a:ext cx="1968900" cy="3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Strokes per minute</a:t>
            </a:r>
            <a:endParaRPr sz="1100"/>
          </a:p>
        </p:txBody>
      </p:sp>
      <p:sp>
        <p:nvSpPr>
          <p:cNvPr id="144" name="Google Shape;144;p19"/>
          <p:cNvSpPr txBox="1"/>
          <p:nvPr/>
        </p:nvSpPr>
        <p:spPr>
          <a:xfrm>
            <a:off x="2912425"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baseline</a:t>
            </a:r>
            <a:endParaRPr sz="1100"/>
          </a:p>
        </p:txBody>
      </p:sp>
      <p:sp>
        <p:nvSpPr>
          <p:cNvPr id="145" name="Google Shape;145;p19"/>
          <p:cNvSpPr txBox="1"/>
          <p:nvPr/>
        </p:nvSpPr>
        <p:spPr>
          <a:xfrm>
            <a:off x="3849175"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movies</a:t>
            </a:r>
            <a:endParaRPr sz="1100"/>
          </a:p>
        </p:txBody>
      </p:sp>
      <p:sp>
        <p:nvSpPr>
          <p:cNvPr id="146" name="Google Shape;146;p19"/>
          <p:cNvSpPr txBox="1"/>
          <p:nvPr/>
        </p:nvSpPr>
        <p:spPr>
          <a:xfrm>
            <a:off x="4766200"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baseline</a:t>
            </a:r>
            <a:endParaRPr sz="1100"/>
          </a:p>
        </p:txBody>
      </p:sp>
      <p:sp>
        <p:nvSpPr>
          <p:cNvPr id="147" name="Google Shape;147;p19"/>
          <p:cNvSpPr txBox="1"/>
          <p:nvPr/>
        </p:nvSpPr>
        <p:spPr>
          <a:xfrm>
            <a:off x="5607025" y="1892633"/>
            <a:ext cx="754200" cy="2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t>movies</a:t>
            </a:r>
            <a:endParaRPr sz="1100"/>
          </a:p>
        </p:txBody>
      </p:sp>
      <p:sp>
        <p:nvSpPr>
          <p:cNvPr id="148" name="Google Shape;148;p19"/>
          <p:cNvSpPr txBox="1"/>
          <p:nvPr/>
        </p:nvSpPr>
        <p:spPr>
          <a:xfrm>
            <a:off x="2912425" y="3575567"/>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49" name="Google Shape;149;p19"/>
          <p:cNvSpPr txBox="1"/>
          <p:nvPr/>
        </p:nvSpPr>
        <p:spPr>
          <a:xfrm>
            <a:off x="3913000" y="2770233"/>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50" name="Google Shape;150;p19"/>
          <p:cNvSpPr txBox="1"/>
          <p:nvPr/>
        </p:nvSpPr>
        <p:spPr>
          <a:xfrm>
            <a:off x="4817425" y="3169167"/>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51" name="Google Shape;151;p19"/>
          <p:cNvSpPr txBox="1"/>
          <p:nvPr/>
        </p:nvSpPr>
        <p:spPr>
          <a:xfrm>
            <a:off x="5520400" y="2849367"/>
            <a:ext cx="1005600" cy="30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t>
            </a:r>
            <a:endParaRPr/>
          </a:p>
        </p:txBody>
      </p:sp>
      <p:sp>
        <p:nvSpPr>
          <p:cNvPr id="152" name="Google Shape;152;p19"/>
          <p:cNvSpPr txBox="1"/>
          <p:nvPr/>
        </p:nvSpPr>
        <p:spPr>
          <a:xfrm>
            <a:off x="3381400" y="330933"/>
            <a:ext cx="2068800" cy="8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FF"/>
                </a:solidFill>
              </a:rPr>
              <a:t>changes in LATENCY</a:t>
            </a:r>
            <a:endParaRPr>
              <a:solidFill>
                <a:srgbClr val="FF00FF"/>
              </a:solidFill>
            </a:endParaRPr>
          </a:p>
        </p:txBody>
      </p:sp>
      <p:sp>
        <p:nvSpPr>
          <p:cNvPr id="154" name="Google Shape;154;p19"/>
          <p:cNvSpPr txBox="1"/>
          <p:nvPr/>
        </p:nvSpPr>
        <p:spPr>
          <a:xfrm>
            <a:off x="494675" y="3299633"/>
            <a:ext cx="1949700" cy="8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38761D"/>
                </a:solidFill>
              </a:rPr>
              <a:t>changes in TREND</a:t>
            </a:r>
            <a:endParaRPr>
              <a:solidFill>
                <a:srgbClr val="38761D"/>
              </a:solidFill>
            </a:endParaRPr>
          </a:p>
        </p:txBody>
      </p:sp>
      <p:cxnSp>
        <p:nvCxnSpPr>
          <p:cNvPr id="155" name="Google Shape;155;p19"/>
          <p:cNvCxnSpPr/>
          <p:nvPr/>
        </p:nvCxnSpPr>
        <p:spPr>
          <a:xfrm rot="10800000" flipH="1">
            <a:off x="3093250" y="3638667"/>
            <a:ext cx="628800" cy="241200"/>
          </a:xfrm>
          <a:prstGeom prst="straightConnector1">
            <a:avLst/>
          </a:prstGeom>
          <a:noFill/>
          <a:ln w="19050" cap="flat" cmpd="sng">
            <a:solidFill>
              <a:srgbClr val="38761D"/>
            </a:solidFill>
            <a:prstDash val="solid"/>
            <a:round/>
            <a:headEnd type="none" w="med" len="med"/>
            <a:tailEnd type="triangle" w="med" len="med"/>
          </a:ln>
        </p:spPr>
      </p:cxnSp>
      <p:cxnSp>
        <p:nvCxnSpPr>
          <p:cNvPr id="156" name="Google Shape;156;p19"/>
          <p:cNvCxnSpPr/>
          <p:nvPr/>
        </p:nvCxnSpPr>
        <p:spPr>
          <a:xfrm rot="10800000" flipH="1">
            <a:off x="3892750" y="2848800"/>
            <a:ext cx="792900" cy="288900"/>
          </a:xfrm>
          <a:prstGeom prst="straightConnector1">
            <a:avLst/>
          </a:prstGeom>
          <a:noFill/>
          <a:ln w="19050" cap="flat" cmpd="sng">
            <a:solidFill>
              <a:srgbClr val="38761D"/>
            </a:solidFill>
            <a:prstDash val="solid"/>
            <a:round/>
            <a:headEnd type="none" w="med" len="med"/>
            <a:tailEnd type="triangle" w="med" len="med"/>
          </a:ln>
        </p:spPr>
      </p:cxnSp>
      <p:cxnSp>
        <p:nvCxnSpPr>
          <p:cNvPr id="157" name="Google Shape;157;p19"/>
          <p:cNvCxnSpPr/>
          <p:nvPr/>
        </p:nvCxnSpPr>
        <p:spPr>
          <a:xfrm>
            <a:off x="4889300" y="3299633"/>
            <a:ext cx="393000" cy="127200"/>
          </a:xfrm>
          <a:prstGeom prst="straightConnector1">
            <a:avLst/>
          </a:prstGeom>
          <a:noFill/>
          <a:ln w="19050" cap="flat" cmpd="sng">
            <a:solidFill>
              <a:srgbClr val="38761D"/>
            </a:solidFill>
            <a:prstDash val="solid"/>
            <a:round/>
            <a:headEnd type="none" w="med" len="med"/>
            <a:tailEnd type="triangle" w="med" len="med"/>
          </a:ln>
        </p:spPr>
      </p:cxnSp>
      <p:cxnSp>
        <p:nvCxnSpPr>
          <p:cNvPr id="158" name="Google Shape;158;p19"/>
          <p:cNvCxnSpPr/>
          <p:nvPr/>
        </p:nvCxnSpPr>
        <p:spPr>
          <a:xfrm rot="10800000" flipH="1">
            <a:off x="5531650" y="2798000"/>
            <a:ext cx="762000" cy="708000"/>
          </a:xfrm>
          <a:prstGeom prst="straightConnector1">
            <a:avLst/>
          </a:prstGeom>
          <a:noFill/>
          <a:ln w="19050" cap="flat" cmpd="sng">
            <a:solidFill>
              <a:srgbClr val="38761D"/>
            </a:solidFill>
            <a:prstDash val="solid"/>
            <a:round/>
            <a:headEnd type="none" w="med" len="med"/>
            <a:tailEnd type="triangle" w="med" len="med"/>
          </a:ln>
        </p:spPr>
      </p:cxnSp>
      <p:cxnSp>
        <p:nvCxnSpPr>
          <p:cNvPr id="159" name="Google Shape;159;p19"/>
          <p:cNvCxnSpPr>
            <a:cxnSpLocks/>
            <a:stCxn id="152" idx="2"/>
          </p:cNvCxnSpPr>
          <p:nvPr/>
        </p:nvCxnSpPr>
        <p:spPr>
          <a:xfrm flipH="1">
            <a:off x="3245500" y="1137333"/>
            <a:ext cx="1170300" cy="2209200"/>
          </a:xfrm>
          <a:prstGeom prst="straightConnector1">
            <a:avLst/>
          </a:prstGeom>
          <a:noFill/>
          <a:ln w="19050" cap="flat" cmpd="sng">
            <a:solidFill>
              <a:srgbClr val="FF00FF"/>
            </a:solidFill>
            <a:prstDash val="solid"/>
            <a:round/>
            <a:headEnd type="none" w="med" len="med"/>
            <a:tailEnd type="triangle" w="med" len="med"/>
          </a:ln>
        </p:spPr>
      </p:cxnSp>
      <p:cxnSp>
        <p:nvCxnSpPr>
          <p:cNvPr id="160" name="Google Shape;160;p19"/>
          <p:cNvCxnSpPr>
            <a:stCxn id="152" idx="2"/>
          </p:cNvCxnSpPr>
          <p:nvPr/>
        </p:nvCxnSpPr>
        <p:spPr>
          <a:xfrm>
            <a:off x="4415800" y="1137333"/>
            <a:ext cx="1287300" cy="1548900"/>
          </a:xfrm>
          <a:prstGeom prst="straightConnector1">
            <a:avLst/>
          </a:prstGeom>
          <a:noFill/>
          <a:ln w="19050" cap="flat" cmpd="sng">
            <a:solidFill>
              <a:srgbClr val="FF00FF"/>
            </a:solidFill>
            <a:prstDash val="solid"/>
            <a:round/>
            <a:headEnd type="none" w="med" len="med"/>
            <a:tailEnd type="triangle" w="med" len="med"/>
          </a:ln>
        </p:spPr>
      </p:cxnSp>
    </p:spTree>
    <p:extLst>
      <p:ext uri="{BB962C8B-B14F-4D97-AF65-F5344CB8AC3E}">
        <p14:creationId xmlns:p14="http://schemas.microsoft.com/office/powerpoint/2010/main" val="1497915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Pros and Cons of Visual Inspection</a:t>
            </a:r>
            <a:endParaRPr/>
          </a:p>
        </p:txBody>
      </p:sp>
      <p:sp>
        <p:nvSpPr>
          <p:cNvPr id="166" name="Google Shape;166;p2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dirty="0"/>
              <a:t>PRO</a:t>
            </a:r>
            <a:endParaRPr dirty="0"/>
          </a:p>
          <a:p>
            <a:pPr marL="457200" lvl="0" indent="-317500" algn="l" rtl="0">
              <a:spcBef>
                <a:spcPts val="1600"/>
              </a:spcBef>
              <a:spcAft>
                <a:spcPts val="0"/>
              </a:spcAft>
              <a:buSzPts val="1400"/>
              <a:buChar char="●"/>
            </a:pPr>
            <a:r>
              <a:rPr lang="en" sz="2000" dirty="0"/>
              <a:t>When effects are strong, the need for more complicated statistical analysis is eliminated</a:t>
            </a:r>
            <a:endParaRPr sz="2000" dirty="0"/>
          </a:p>
          <a:p>
            <a:pPr marL="457200" lvl="0" indent="-317500" algn="l" rtl="0">
              <a:spcBef>
                <a:spcPts val="0"/>
              </a:spcBef>
              <a:spcAft>
                <a:spcPts val="0"/>
              </a:spcAft>
              <a:buSzPts val="1400"/>
              <a:buChar char="●"/>
            </a:pPr>
            <a:r>
              <a:rPr lang="en" sz="2000" dirty="0"/>
              <a:t>Results are easily interpretable by a wide range of interested parties</a:t>
            </a:r>
            <a:endParaRPr sz="2000" dirty="0"/>
          </a:p>
          <a:p>
            <a:pPr marL="457200" lvl="0" indent="-317500" algn="l" rtl="0">
              <a:spcBef>
                <a:spcPts val="0"/>
              </a:spcBef>
              <a:spcAft>
                <a:spcPts val="0"/>
              </a:spcAft>
              <a:buSzPts val="1400"/>
              <a:buChar char="●"/>
            </a:pPr>
            <a:r>
              <a:rPr lang="en" sz="2000" dirty="0"/>
              <a:t>Encourages researchers to seek and prefer strong interventions</a:t>
            </a:r>
            <a:endParaRPr sz="2000" dirty="0"/>
          </a:p>
        </p:txBody>
      </p:sp>
      <p:sp>
        <p:nvSpPr>
          <p:cNvPr id="167" name="Google Shape;167;p2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dirty="0"/>
              <a:t>CON</a:t>
            </a:r>
            <a:endParaRPr dirty="0"/>
          </a:p>
          <a:p>
            <a:pPr marL="457200" lvl="0" indent="-317500" algn="l" rtl="0">
              <a:spcBef>
                <a:spcPts val="1600"/>
              </a:spcBef>
              <a:spcAft>
                <a:spcPts val="0"/>
              </a:spcAft>
              <a:buSzPts val="1400"/>
              <a:buChar char="●"/>
            </a:pPr>
            <a:r>
              <a:rPr lang="en" sz="2000" dirty="0"/>
              <a:t>Lack of concrete decision-making rules about effects</a:t>
            </a:r>
            <a:endParaRPr sz="2000" dirty="0"/>
          </a:p>
          <a:p>
            <a:pPr marL="914400" lvl="1" indent="-304800" algn="l" rtl="0">
              <a:spcBef>
                <a:spcPts val="0"/>
              </a:spcBef>
              <a:spcAft>
                <a:spcPts val="0"/>
              </a:spcAft>
              <a:buSzPts val="1200"/>
              <a:buChar char="○"/>
            </a:pPr>
            <a:r>
              <a:rPr lang="en" dirty="0"/>
              <a:t>Multiple studies have shown that experts often disagree on whether effects have been clearly demonstrated</a:t>
            </a:r>
            <a:endParaRPr dirty="0"/>
          </a:p>
          <a:p>
            <a:pPr marL="457200" lvl="0" indent="-317500" algn="l" rtl="0">
              <a:spcBef>
                <a:spcPts val="0"/>
              </a:spcBef>
              <a:spcAft>
                <a:spcPts val="0"/>
              </a:spcAft>
              <a:buSzPts val="1400"/>
              <a:buChar char="●"/>
            </a:pPr>
            <a:r>
              <a:rPr lang="en" sz="2000" dirty="0"/>
              <a:t>Has the potential to ignore meaningful yet subtle effects of treatment</a:t>
            </a:r>
            <a:endParaRPr sz="2000" dirty="0"/>
          </a:p>
          <a:p>
            <a:pPr marL="457200" lvl="0" indent="-317500" algn="l" rtl="0">
              <a:spcBef>
                <a:spcPts val="0"/>
              </a:spcBef>
              <a:spcAft>
                <a:spcPts val="0"/>
              </a:spcAft>
              <a:buSzPts val="1400"/>
              <a:buChar char="●"/>
            </a:pPr>
            <a:r>
              <a:rPr lang="en" sz="2000" dirty="0"/>
              <a:t>Requires particular patterns of data to be useable at all</a:t>
            </a:r>
            <a:endParaRPr sz="2000" dirty="0"/>
          </a:p>
        </p:txBody>
      </p:sp>
    </p:spTree>
    <p:extLst>
      <p:ext uri="{BB962C8B-B14F-4D97-AF65-F5344CB8AC3E}">
        <p14:creationId xmlns:p14="http://schemas.microsoft.com/office/powerpoint/2010/main" val="3669655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Pros and Cons of Statistical Analysis</a:t>
            </a:r>
            <a:endParaRPr/>
          </a:p>
        </p:txBody>
      </p:sp>
      <p:sp>
        <p:nvSpPr>
          <p:cNvPr id="173" name="Google Shape;173;p21"/>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a:t>
            </a:r>
            <a:endParaRPr dirty="0"/>
          </a:p>
          <a:p>
            <a:pPr marL="457200" lvl="0" indent="-317500" algn="l" rtl="0">
              <a:spcBef>
                <a:spcPts val="1600"/>
              </a:spcBef>
              <a:spcAft>
                <a:spcPts val="0"/>
              </a:spcAft>
              <a:buSzPts val="1400"/>
              <a:buChar char="●"/>
            </a:pPr>
            <a:r>
              <a:rPr lang="en" sz="2000" dirty="0"/>
              <a:t>Once determined, decision-making criteria tend to be consistent across researchers</a:t>
            </a:r>
            <a:endParaRPr sz="2000" dirty="0"/>
          </a:p>
          <a:p>
            <a:pPr marL="457200" lvl="0" indent="-317500" algn="l" rtl="0">
              <a:spcBef>
                <a:spcPts val="0"/>
              </a:spcBef>
              <a:spcAft>
                <a:spcPts val="0"/>
              </a:spcAft>
              <a:buSzPts val="1400"/>
              <a:buChar char="●"/>
            </a:pPr>
            <a:r>
              <a:rPr lang="en" sz="2000" dirty="0"/>
              <a:t>Statistical tests can detect more subtle effects</a:t>
            </a:r>
            <a:endParaRPr sz="2000" dirty="0"/>
          </a:p>
          <a:p>
            <a:pPr marL="457200" lvl="0" indent="-317500" algn="l" rtl="0">
              <a:spcBef>
                <a:spcPts val="0"/>
              </a:spcBef>
              <a:spcAft>
                <a:spcPts val="0"/>
              </a:spcAft>
              <a:buSzPts val="1400"/>
              <a:buChar char="●"/>
            </a:pPr>
            <a:r>
              <a:rPr lang="en" sz="2000" dirty="0"/>
              <a:t>Normality assumptions bring many advantages to parametric testing procedures</a:t>
            </a:r>
            <a:endParaRPr sz="2000" dirty="0"/>
          </a:p>
          <a:p>
            <a:pPr marL="457200" lvl="0" indent="-317500" algn="l" rtl="0">
              <a:spcBef>
                <a:spcPts val="0"/>
              </a:spcBef>
              <a:spcAft>
                <a:spcPts val="0"/>
              </a:spcAft>
              <a:buSzPts val="1400"/>
              <a:buChar char="●"/>
            </a:pPr>
            <a:r>
              <a:rPr lang="en" sz="2000" dirty="0"/>
              <a:t>Effect-size calculation makes meta-analysis possible</a:t>
            </a:r>
            <a:endParaRPr sz="2000" dirty="0"/>
          </a:p>
        </p:txBody>
      </p:sp>
      <p:sp>
        <p:nvSpPr>
          <p:cNvPr id="174" name="Google Shape;174;p21"/>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a:t>
            </a:r>
            <a:endParaRPr dirty="0"/>
          </a:p>
          <a:p>
            <a:pPr marL="457200" lvl="0" indent="-317500" algn="l" rtl="0">
              <a:spcBef>
                <a:spcPts val="1600"/>
              </a:spcBef>
              <a:spcAft>
                <a:spcPts val="0"/>
              </a:spcAft>
              <a:buSzPts val="1400"/>
              <a:buChar char="●"/>
            </a:pPr>
            <a:r>
              <a:rPr lang="en" sz="2000" dirty="0"/>
              <a:t>Often detects and judges significant results </a:t>
            </a:r>
            <a:r>
              <a:rPr lang="en" dirty="0"/>
              <a:t>that would fail visual inspection methods</a:t>
            </a:r>
            <a:endParaRPr dirty="0"/>
          </a:p>
          <a:p>
            <a:pPr marL="914400" lvl="1" indent="-304800" algn="l" rtl="0">
              <a:spcBef>
                <a:spcPts val="0"/>
              </a:spcBef>
              <a:spcAft>
                <a:spcPts val="0"/>
              </a:spcAft>
              <a:buSzPts val="1200"/>
              <a:buChar char="○"/>
            </a:pPr>
            <a:r>
              <a:rPr lang="en" sz="1400" dirty="0"/>
              <a:t>Statistically significant results may identify effects that are not clinically significant</a:t>
            </a:r>
            <a:endParaRPr sz="1400" dirty="0"/>
          </a:p>
          <a:p>
            <a:pPr marL="457200" lvl="0" indent="-317500" algn="l" rtl="0">
              <a:spcBef>
                <a:spcPts val="0"/>
              </a:spcBef>
              <a:spcAft>
                <a:spcPts val="0"/>
              </a:spcAft>
              <a:buSzPts val="1400"/>
              <a:buChar char="●"/>
            </a:pPr>
            <a:r>
              <a:rPr lang="en" sz="2000" dirty="0"/>
              <a:t>Lack of analytic techniques</a:t>
            </a:r>
            <a:endParaRPr sz="2000" dirty="0"/>
          </a:p>
          <a:p>
            <a:pPr marL="914400" lvl="1" indent="-304800" algn="l" rtl="0">
              <a:spcBef>
                <a:spcPts val="0"/>
              </a:spcBef>
              <a:spcAft>
                <a:spcPts val="0"/>
              </a:spcAft>
              <a:buSzPts val="1200"/>
              <a:buChar char="○"/>
            </a:pPr>
            <a:r>
              <a:rPr lang="en" sz="1400" dirty="0"/>
              <a:t>Since statistical analysis is less common for SCED results, statisticians think less about appropriate analysis strategies for SCED, and so the development of these strategies has lagged </a:t>
            </a:r>
            <a:endParaRPr sz="1400" dirty="0"/>
          </a:p>
        </p:txBody>
      </p:sp>
    </p:spTree>
    <p:extLst>
      <p:ext uri="{BB962C8B-B14F-4D97-AF65-F5344CB8AC3E}">
        <p14:creationId xmlns:p14="http://schemas.microsoft.com/office/powerpoint/2010/main" val="2427175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Indications for Statistical Analysis</a:t>
            </a:r>
            <a:endParaRPr/>
          </a:p>
        </p:txBody>
      </p:sp>
      <p:sp>
        <p:nvSpPr>
          <p:cNvPr id="180" name="Google Shape;180;p2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Unstable baselines</a:t>
            </a:r>
            <a:endParaRPr/>
          </a:p>
          <a:p>
            <a:pPr marL="457200" lvl="0" indent="-342900" algn="l" rtl="0">
              <a:spcBef>
                <a:spcPts val="0"/>
              </a:spcBef>
              <a:spcAft>
                <a:spcPts val="0"/>
              </a:spcAft>
              <a:buSzPts val="1800"/>
              <a:buChar char="●"/>
            </a:pPr>
            <a:r>
              <a:rPr lang="en"/>
              <a:t>New research areas</a:t>
            </a:r>
            <a:endParaRPr/>
          </a:p>
          <a:p>
            <a:pPr marL="457200" lvl="0" indent="-342900" algn="l" rtl="0">
              <a:spcBef>
                <a:spcPts val="0"/>
              </a:spcBef>
              <a:spcAft>
                <a:spcPts val="0"/>
              </a:spcAft>
              <a:buSzPts val="1800"/>
              <a:buChar char="●"/>
            </a:pPr>
            <a:r>
              <a:rPr lang="en"/>
              <a:t>Increased variability within subjects</a:t>
            </a:r>
            <a:endParaRPr/>
          </a:p>
          <a:p>
            <a:pPr marL="457200" lvl="0" indent="-342900" algn="l" rtl="0">
              <a:spcBef>
                <a:spcPts val="0"/>
              </a:spcBef>
              <a:spcAft>
                <a:spcPts val="0"/>
              </a:spcAft>
              <a:buSzPts val="1800"/>
              <a:buChar char="●"/>
            </a:pPr>
            <a:r>
              <a:rPr lang="en"/>
              <a:t>Small changes can be important</a:t>
            </a:r>
            <a:endParaRPr/>
          </a:p>
        </p:txBody>
      </p:sp>
    </p:spTree>
    <p:extLst>
      <p:ext uri="{BB962C8B-B14F-4D97-AF65-F5344CB8AC3E}">
        <p14:creationId xmlns:p14="http://schemas.microsoft.com/office/powerpoint/2010/main" val="194307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Tests for SCED</a:t>
            </a:r>
            <a:endParaRPr/>
          </a:p>
        </p:txBody>
      </p:sp>
      <p:sp>
        <p:nvSpPr>
          <p:cNvPr id="186" name="Google Shape;186;p2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i="1"/>
              <a:t>t</a:t>
            </a:r>
            <a:r>
              <a:rPr lang="en"/>
              <a:t> and </a:t>
            </a:r>
            <a:r>
              <a:rPr lang="en" i="1"/>
              <a:t>F</a:t>
            </a:r>
            <a:r>
              <a:rPr lang="en"/>
              <a:t> tests</a:t>
            </a:r>
            <a:endParaRPr/>
          </a:p>
          <a:p>
            <a:pPr marL="914400" lvl="1" indent="-317500" algn="l" rtl="0">
              <a:spcBef>
                <a:spcPts val="0"/>
              </a:spcBef>
              <a:spcAft>
                <a:spcPts val="0"/>
              </a:spcAft>
              <a:buSzPts val="1400"/>
              <a:buChar char="○"/>
            </a:pPr>
            <a:r>
              <a:rPr lang="en"/>
              <a:t>Conventional assumptions must be met</a:t>
            </a:r>
            <a:endParaRPr/>
          </a:p>
          <a:p>
            <a:pPr marL="914400" lvl="1" indent="-317500" algn="l" rtl="0">
              <a:spcBef>
                <a:spcPts val="0"/>
              </a:spcBef>
              <a:spcAft>
                <a:spcPts val="0"/>
              </a:spcAft>
              <a:buSzPts val="1400"/>
              <a:buChar char="○"/>
            </a:pPr>
            <a:r>
              <a:rPr lang="en"/>
              <a:t>Data cannot show serial dependence</a:t>
            </a:r>
            <a:endParaRPr/>
          </a:p>
          <a:p>
            <a:pPr marL="914400" lvl="1" indent="-317500" algn="l" rtl="0">
              <a:spcBef>
                <a:spcPts val="0"/>
              </a:spcBef>
              <a:spcAft>
                <a:spcPts val="0"/>
              </a:spcAft>
              <a:buSzPts val="1400"/>
              <a:buChar char="○"/>
            </a:pPr>
            <a:r>
              <a:rPr lang="en"/>
              <a:t>Dead-easy analysis</a:t>
            </a:r>
            <a:endParaRPr/>
          </a:p>
          <a:p>
            <a:pPr marL="457200" lvl="0" indent="-342900" algn="l" rtl="0">
              <a:spcBef>
                <a:spcPts val="0"/>
              </a:spcBef>
              <a:spcAft>
                <a:spcPts val="0"/>
              </a:spcAft>
              <a:buSzPts val="1800"/>
              <a:buChar char="●"/>
            </a:pPr>
            <a:r>
              <a:rPr lang="en"/>
              <a:t>Time-series analysis</a:t>
            </a:r>
            <a:endParaRPr/>
          </a:p>
          <a:p>
            <a:pPr marL="914400" lvl="1" indent="-317500" algn="l" rtl="0">
              <a:spcBef>
                <a:spcPts val="0"/>
              </a:spcBef>
              <a:spcAft>
                <a:spcPts val="0"/>
              </a:spcAft>
              <a:buSzPts val="1400"/>
              <a:buChar char="○"/>
            </a:pPr>
            <a:r>
              <a:rPr lang="en"/>
              <a:t>Deals with serial dependence</a:t>
            </a:r>
            <a:endParaRPr/>
          </a:p>
          <a:p>
            <a:pPr marL="914400" lvl="1" indent="-317500" algn="l" rtl="0">
              <a:spcBef>
                <a:spcPts val="0"/>
              </a:spcBef>
              <a:spcAft>
                <a:spcPts val="0"/>
              </a:spcAft>
              <a:buSzPts val="1400"/>
              <a:buChar char="○"/>
            </a:pPr>
            <a:r>
              <a:rPr lang="en"/>
              <a:t>Separate t or F tests for level and trend</a:t>
            </a:r>
            <a:endParaRPr/>
          </a:p>
          <a:p>
            <a:pPr marL="914400" lvl="1" indent="-317500" algn="l" rtl="0">
              <a:spcBef>
                <a:spcPts val="0"/>
              </a:spcBef>
              <a:spcAft>
                <a:spcPts val="0"/>
              </a:spcAft>
              <a:buSzPts val="1400"/>
              <a:buChar char="○"/>
            </a:pPr>
            <a:r>
              <a:rPr lang="en"/>
              <a:t>Requires long-ish studies</a:t>
            </a:r>
            <a:endParaRPr/>
          </a:p>
          <a:p>
            <a:pPr marL="457200" lvl="0" indent="-342900" algn="l" rtl="0">
              <a:spcBef>
                <a:spcPts val="0"/>
              </a:spcBef>
              <a:spcAft>
                <a:spcPts val="0"/>
              </a:spcAft>
              <a:buSzPts val="1800"/>
              <a:buChar char="●"/>
            </a:pPr>
            <a:r>
              <a:rPr lang="en"/>
              <a:t>Randomization tests</a:t>
            </a:r>
            <a:endParaRPr/>
          </a:p>
          <a:p>
            <a:pPr marL="914400" lvl="1" indent="-317500" algn="l" rtl="0">
              <a:spcBef>
                <a:spcPts val="0"/>
              </a:spcBef>
              <a:spcAft>
                <a:spcPts val="0"/>
              </a:spcAft>
              <a:buSzPts val="1400"/>
              <a:buChar char="○"/>
            </a:pPr>
            <a:r>
              <a:rPr lang="en"/>
              <a:t>Requires a high number of data samples at different time points AND pre-randomization</a:t>
            </a:r>
            <a:endParaRPr/>
          </a:p>
          <a:p>
            <a:pPr marL="457200" lvl="0" indent="-342900" algn="l" rtl="0">
              <a:spcBef>
                <a:spcPts val="0"/>
              </a:spcBef>
              <a:spcAft>
                <a:spcPts val="0"/>
              </a:spcAft>
              <a:buSzPts val="1800"/>
              <a:buChar char="●"/>
            </a:pPr>
            <a:r>
              <a:rPr lang="en"/>
              <a:t>Ranking tests</a:t>
            </a:r>
            <a:endParaRPr/>
          </a:p>
          <a:p>
            <a:pPr marL="457200" lvl="0" indent="-342900" algn="l" rtl="0">
              <a:spcBef>
                <a:spcPts val="0"/>
              </a:spcBef>
              <a:spcAft>
                <a:spcPts val="0"/>
              </a:spcAft>
              <a:buSzPts val="1800"/>
              <a:buChar char="●"/>
            </a:pPr>
            <a:r>
              <a:rPr lang="en"/>
              <a:t>Split-middle techniques</a:t>
            </a:r>
            <a:endParaRPr/>
          </a:p>
          <a:p>
            <a:pPr marL="457200" lvl="0" indent="-342900" algn="l" rtl="0">
              <a:spcBef>
                <a:spcPts val="0"/>
              </a:spcBef>
              <a:spcAft>
                <a:spcPts val="0"/>
              </a:spcAft>
              <a:buSzPts val="1800"/>
              <a:buChar char="●"/>
            </a:pPr>
            <a:r>
              <a:rPr lang="en"/>
              <a:t>And more...</a:t>
            </a:r>
            <a:endParaRPr/>
          </a:p>
        </p:txBody>
      </p:sp>
    </p:spTree>
    <p:extLst>
      <p:ext uri="{BB962C8B-B14F-4D97-AF65-F5344CB8AC3E}">
        <p14:creationId xmlns:p14="http://schemas.microsoft.com/office/powerpoint/2010/main" val="306773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Meta-Analysis of Single-Case Designs (MASCD)</a:t>
            </a:r>
            <a:endParaRPr sz="3200" dirty="0"/>
          </a:p>
        </p:txBody>
      </p:sp>
      <p:sp>
        <p:nvSpPr>
          <p:cNvPr id="192" name="Google Shape;192;p2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Far more recent development than statistical analysis in general</a:t>
            </a:r>
            <a:endParaRPr/>
          </a:p>
          <a:p>
            <a:pPr marL="914400" lvl="1" indent="-317500" algn="l" rtl="0">
              <a:spcBef>
                <a:spcPts val="0"/>
              </a:spcBef>
              <a:spcAft>
                <a:spcPts val="0"/>
              </a:spcAft>
              <a:buSzPts val="1400"/>
              <a:buChar char="○"/>
            </a:pPr>
            <a:r>
              <a:rPr lang="en"/>
              <a:t>Shadish 2008, 2014</a:t>
            </a:r>
            <a:endParaRPr/>
          </a:p>
          <a:p>
            <a:pPr marL="457200" lvl="0" indent="-342900" algn="l" rtl="0">
              <a:spcBef>
                <a:spcPts val="0"/>
              </a:spcBef>
              <a:spcAft>
                <a:spcPts val="0"/>
              </a:spcAft>
              <a:buSzPts val="1800"/>
              <a:buChar char="●"/>
            </a:pPr>
            <a:r>
              <a:rPr lang="en"/>
              <a:t>Relies on effect-size calculation to compare methodologically dissimilar studies</a:t>
            </a:r>
            <a:endParaRPr/>
          </a:p>
          <a:p>
            <a:pPr marL="457200" lvl="0" indent="-342900" algn="l" rtl="0">
              <a:spcBef>
                <a:spcPts val="0"/>
              </a:spcBef>
              <a:spcAft>
                <a:spcPts val="0"/>
              </a:spcAft>
              <a:buSzPts val="1800"/>
              <a:buChar char="●"/>
            </a:pPr>
            <a:r>
              <a:rPr lang="en"/>
              <a:t>Parametric and non-parametric effect size estimates</a:t>
            </a:r>
            <a:endParaRPr/>
          </a:p>
          <a:p>
            <a:pPr marL="914400" lvl="1" indent="-317500" algn="l" rtl="0">
              <a:spcBef>
                <a:spcPts val="0"/>
              </a:spcBef>
              <a:spcAft>
                <a:spcPts val="0"/>
              </a:spcAft>
              <a:buSzPts val="1400"/>
              <a:buChar char="○"/>
            </a:pPr>
            <a:r>
              <a:rPr lang="en"/>
              <a:t>Each has advantages and disadvantages</a:t>
            </a:r>
            <a:endParaRPr/>
          </a:p>
          <a:p>
            <a:pPr marL="914400" lvl="1" indent="-317500" algn="l" rtl="0">
              <a:spcBef>
                <a:spcPts val="0"/>
              </a:spcBef>
              <a:spcAft>
                <a:spcPts val="0"/>
              </a:spcAft>
              <a:buSzPts val="1400"/>
              <a:buChar char="○"/>
            </a:pPr>
            <a:r>
              <a:rPr lang="en"/>
              <a:t>SPSS macros and R scripts are widely available</a:t>
            </a:r>
            <a:endParaRPr/>
          </a:p>
        </p:txBody>
      </p:sp>
    </p:spTree>
    <p:extLst>
      <p:ext uri="{BB962C8B-B14F-4D97-AF65-F5344CB8AC3E}">
        <p14:creationId xmlns:p14="http://schemas.microsoft.com/office/powerpoint/2010/main" val="85680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p:nvPr/>
        </p:nvSpPr>
        <p:spPr>
          <a:xfrm>
            <a:off x="1168436" y="826937"/>
            <a:ext cx="6798734" cy="13038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5400"/>
              <a:buFont typeface="Garamond"/>
              <a:buNone/>
            </a:pPr>
            <a:r>
              <a:rPr lang="en-US" sz="5400" cap="none">
                <a:solidFill>
                  <a:srgbClr val="262626"/>
                </a:solidFill>
                <a:latin typeface="Garamond"/>
                <a:ea typeface="Garamond"/>
                <a:cs typeface="Garamond"/>
                <a:sym typeface="Garamond"/>
              </a:rPr>
              <a:t>Disclosures:</a:t>
            </a:r>
            <a:endParaRPr/>
          </a:p>
        </p:txBody>
      </p:sp>
      <p:sp>
        <p:nvSpPr>
          <p:cNvPr id="99" name="Google Shape;99;p6"/>
          <p:cNvSpPr txBox="1"/>
          <p:nvPr/>
        </p:nvSpPr>
        <p:spPr>
          <a:xfrm>
            <a:off x="671117" y="1751528"/>
            <a:ext cx="7793373" cy="4590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0268C"/>
              </a:buClr>
              <a:buSzPts val="3220"/>
              <a:buFont typeface="Arial"/>
              <a:buNone/>
            </a:pPr>
            <a:r>
              <a:rPr lang="en-US" sz="2800" cap="none">
                <a:solidFill>
                  <a:srgbClr val="50268C"/>
                </a:solidFill>
                <a:latin typeface="Garamond"/>
                <a:ea typeface="Garamond"/>
                <a:cs typeface="Garamond"/>
                <a:sym typeface="Garamond"/>
              </a:rPr>
              <a:t>Heather Garnos</a:t>
            </a:r>
            <a:endParaRPr sz="2800" cap="none">
              <a:solidFill>
                <a:srgbClr val="50268C"/>
              </a:solidFill>
              <a:latin typeface="Garamond"/>
              <a:ea typeface="Garamond"/>
              <a:cs typeface="Garamond"/>
              <a:sym typeface="Garamond"/>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Financial Relationships: </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 Employe</a:t>
            </a:r>
            <a:r>
              <a:rPr lang="en-US" sz="2000">
                <a:solidFill>
                  <a:srgbClr val="50268C"/>
                </a:solidFill>
                <a:latin typeface="Garamond"/>
                <a:ea typeface="Garamond"/>
                <a:cs typeface="Garamond"/>
                <a:sym typeface="Garamond"/>
              </a:rPr>
              <a:t>d by</a:t>
            </a:r>
            <a:r>
              <a:rPr lang="en-US" sz="2000" b="0" i="0" u="none" strike="noStrike" cap="none">
                <a:solidFill>
                  <a:srgbClr val="50268C"/>
                </a:solidFill>
                <a:latin typeface="Garamond"/>
                <a:ea typeface="Garamond"/>
                <a:cs typeface="Garamond"/>
                <a:sym typeface="Garamond"/>
              </a:rPr>
              <a:t> New Harbinger Publications</a:t>
            </a:r>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Nonfinancial Relationships</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 Student at Western</a:t>
            </a:r>
            <a:r>
              <a:rPr lang="en-US" sz="2000">
                <a:solidFill>
                  <a:srgbClr val="50268C"/>
                </a:solidFill>
                <a:latin typeface="Garamond"/>
                <a:ea typeface="Garamond"/>
                <a:cs typeface="Garamond"/>
                <a:sym typeface="Garamond"/>
              </a:rPr>
              <a:t> Connecticut State University</a:t>
            </a:r>
            <a:endParaRPr sz="1800" b="0" i="0" u="none" strike="noStrike" cap="none">
              <a:solidFill>
                <a:srgbClr val="50268C"/>
              </a:solidFill>
              <a:latin typeface="Corbel"/>
              <a:ea typeface="Corbel"/>
              <a:cs typeface="Corbel"/>
              <a:sym typeface="Corbel"/>
            </a:endParaRPr>
          </a:p>
          <a:p>
            <a:pPr marL="0" marR="0" lvl="0" indent="0" algn="l" rtl="0">
              <a:spcBef>
                <a:spcPts val="820"/>
              </a:spcBef>
              <a:spcAft>
                <a:spcPts val="0"/>
              </a:spcAft>
              <a:buClr>
                <a:srgbClr val="83992A"/>
              </a:buClr>
              <a:buSzPts val="1265"/>
              <a:buFont typeface="Arial"/>
              <a:buNone/>
            </a:pPr>
            <a:endParaRPr sz="1100" cap="none">
              <a:solidFill>
                <a:srgbClr val="262626"/>
              </a:solidFill>
              <a:latin typeface="Garamond"/>
              <a:ea typeface="Garamond"/>
              <a:cs typeface="Garamond"/>
              <a:sym typeface="Garamon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3"/>
          <p:cNvSpPr txBox="1">
            <a:spLocks noGrp="1"/>
          </p:cNvSpPr>
          <p:nvPr>
            <p:ph type="title"/>
          </p:nvPr>
        </p:nvSpPr>
        <p:spPr>
          <a:xfrm>
            <a:off x="857250" y="609600"/>
            <a:ext cx="7406640" cy="1314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91347"/>
              </a:buClr>
              <a:buSzPts val="4000"/>
              <a:buFont typeface="Corbel"/>
              <a:buNone/>
            </a:pPr>
            <a:r>
              <a:rPr lang="en-US"/>
              <a:t>Resources</a:t>
            </a:r>
            <a:endParaRPr/>
          </a:p>
        </p:txBody>
      </p:sp>
      <p:sp>
        <p:nvSpPr>
          <p:cNvPr id="546" name="Google Shape;546;p53"/>
          <p:cNvSpPr txBox="1">
            <a:spLocks noGrp="1"/>
          </p:cNvSpPr>
          <p:nvPr>
            <p:ph type="body" idx="1"/>
          </p:nvPr>
        </p:nvSpPr>
        <p:spPr>
          <a:xfrm>
            <a:off x="857251" y="1828800"/>
            <a:ext cx="7404653" cy="4267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600"/>
              <a:buNone/>
            </a:pPr>
            <a:r>
              <a:rPr lang="en-US" sz="4400" u="sng" dirty="0">
                <a:solidFill>
                  <a:schemeClr val="hlink"/>
                </a:solidFill>
                <a:hlinkClick r:id="rId3"/>
              </a:rPr>
              <a:t>https://tinyurl.com/SCED2</a:t>
            </a:r>
            <a:r>
              <a:rPr lang="en-US" sz="4400" u="sng" dirty="0">
                <a:solidFill>
                  <a:schemeClr val="hlink"/>
                </a:solidFill>
              </a:rPr>
              <a:t>020</a:t>
            </a:r>
            <a:endParaRPr sz="4400" dirty="0"/>
          </a:p>
          <a:p>
            <a:pPr marL="0" lvl="0" indent="0" algn="ctr" rtl="0">
              <a:lnSpc>
                <a:spcPct val="90000"/>
              </a:lnSpc>
              <a:spcBef>
                <a:spcPts val="1000"/>
              </a:spcBef>
              <a:spcAft>
                <a:spcPts val="0"/>
              </a:spcAft>
              <a:buSzPts val="1600"/>
              <a:buNone/>
            </a:pPr>
            <a:endParaRPr dirty="0"/>
          </a:p>
          <a:p>
            <a:pPr marL="0" lvl="0" indent="0" algn="ctr" rtl="0">
              <a:lnSpc>
                <a:spcPct val="90000"/>
              </a:lnSpc>
              <a:spcBef>
                <a:spcPts val="1000"/>
              </a:spcBef>
              <a:spcAft>
                <a:spcPts val="0"/>
              </a:spcAft>
              <a:buSzPts val="16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7"/>
          <p:cNvSpPr txBox="1"/>
          <p:nvPr/>
        </p:nvSpPr>
        <p:spPr>
          <a:xfrm>
            <a:off x="1168436" y="826937"/>
            <a:ext cx="6798734" cy="13038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5400"/>
              <a:buFont typeface="Garamond"/>
              <a:buNone/>
            </a:pPr>
            <a:r>
              <a:rPr lang="en-US" sz="5400" cap="none">
                <a:solidFill>
                  <a:srgbClr val="262626"/>
                </a:solidFill>
                <a:latin typeface="Garamond"/>
                <a:ea typeface="Garamond"/>
                <a:cs typeface="Garamond"/>
                <a:sym typeface="Garamond"/>
              </a:rPr>
              <a:t>Disclosures:</a:t>
            </a:r>
            <a:endParaRPr/>
          </a:p>
        </p:txBody>
      </p:sp>
      <p:sp>
        <p:nvSpPr>
          <p:cNvPr id="105" name="Google Shape;105;p7"/>
          <p:cNvSpPr txBox="1"/>
          <p:nvPr/>
        </p:nvSpPr>
        <p:spPr>
          <a:xfrm>
            <a:off x="671117" y="1751528"/>
            <a:ext cx="7793373" cy="4590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83992A"/>
              </a:buClr>
              <a:buSzPts val="3220"/>
              <a:buFont typeface="Arial"/>
              <a:buNone/>
            </a:pPr>
            <a:r>
              <a:rPr lang="en-US" sz="2800" cap="none">
                <a:solidFill>
                  <a:srgbClr val="50268C"/>
                </a:solidFill>
                <a:latin typeface="Garamond"/>
                <a:ea typeface="Garamond"/>
                <a:cs typeface="Garamond"/>
                <a:sym typeface="Garamond"/>
              </a:rPr>
              <a:t>Evelyn Gould  </a:t>
            </a:r>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Financial Relationships: </a:t>
            </a:r>
            <a:endParaRPr/>
          </a:p>
          <a:p>
            <a:pPr marL="742950" marR="0" lvl="1" indent="-285750" algn="l" rtl="0">
              <a:spcBef>
                <a:spcPts val="1000"/>
              </a:spcBef>
              <a:spcAft>
                <a:spcPts val="0"/>
              </a:spcAft>
              <a:buClr>
                <a:srgbClr val="50268C"/>
              </a:buClr>
              <a:buSzPts val="2300"/>
              <a:buFont typeface="Arial"/>
              <a:buChar char="•"/>
            </a:pPr>
            <a:r>
              <a:rPr lang="en-US" sz="2000">
                <a:solidFill>
                  <a:srgbClr val="50268C"/>
                </a:solidFill>
                <a:latin typeface="Garamond"/>
                <a:ea typeface="Garamond"/>
                <a:cs typeface="Garamond"/>
                <a:sym typeface="Garamond"/>
              </a:rPr>
              <a:t>Clinical and Research Associate</a:t>
            </a:r>
            <a:r>
              <a:rPr lang="en-US" sz="2000" b="0" i="0" u="none" strike="noStrike" cap="none">
                <a:solidFill>
                  <a:srgbClr val="50268C"/>
                </a:solidFill>
                <a:latin typeface="Garamond"/>
                <a:ea typeface="Garamond"/>
                <a:cs typeface="Garamond"/>
                <a:sym typeface="Garamond"/>
              </a:rPr>
              <a:t> </a:t>
            </a:r>
            <a:r>
              <a:rPr lang="en-US" sz="2000">
                <a:solidFill>
                  <a:srgbClr val="50268C"/>
                </a:solidFill>
                <a:latin typeface="Garamond"/>
                <a:ea typeface="Garamond"/>
                <a:cs typeface="Garamond"/>
                <a:sym typeface="Garamond"/>
              </a:rPr>
              <a:t>at</a:t>
            </a:r>
            <a:r>
              <a:rPr lang="en-US" sz="2000" b="0" i="0" u="none" strike="noStrike" cap="none">
                <a:solidFill>
                  <a:srgbClr val="50268C"/>
                </a:solidFill>
                <a:latin typeface="Garamond"/>
                <a:ea typeface="Garamond"/>
                <a:cs typeface="Garamond"/>
                <a:sym typeface="Garamond"/>
              </a:rPr>
              <a:t> McLean Hospital</a:t>
            </a:r>
            <a:r>
              <a:rPr lang="en-US" sz="2000">
                <a:solidFill>
                  <a:srgbClr val="50268C"/>
                </a:solidFill>
                <a:latin typeface="Garamond"/>
                <a:ea typeface="Garamond"/>
                <a:cs typeface="Garamond"/>
                <a:sym typeface="Garamond"/>
              </a:rPr>
              <a:t> and </a:t>
            </a:r>
            <a:r>
              <a:rPr lang="en-US" sz="2000" b="0" i="0" u="none" strike="noStrike" cap="none">
                <a:solidFill>
                  <a:srgbClr val="50268C"/>
                </a:solidFill>
                <a:latin typeface="Garamond"/>
                <a:ea typeface="Garamond"/>
                <a:cs typeface="Garamond"/>
                <a:sym typeface="Garamond"/>
              </a:rPr>
              <a:t>Harvard Medical School</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Private practice</a:t>
            </a:r>
            <a:r>
              <a:rPr lang="en-US" sz="2000">
                <a:solidFill>
                  <a:srgbClr val="50268C"/>
                </a:solidFill>
                <a:latin typeface="Garamond"/>
                <a:ea typeface="Garamond"/>
                <a:cs typeface="Garamond"/>
                <a:sym typeface="Garamond"/>
              </a:rPr>
              <a:t> at </a:t>
            </a:r>
            <a:r>
              <a:rPr lang="en-US" sz="2000" b="0" i="0" u="none" strike="noStrike" cap="none">
                <a:solidFill>
                  <a:srgbClr val="50268C"/>
                </a:solidFill>
                <a:latin typeface="Garamond"/>
                <a:ea typeface="Garamond"/>
                <a:cs typeface="Garamond"/>
                <a:sym typeface="Garamond"/>
              </a:rPr>
              <a:t>New England Center for OCD and Anxiety, and </a:t>
            </a:r>
            <a:r>
              <a:rPr lang="en-US" sz="2000">
                <a:solidFill>
                  <a:srgbClr val="50268C"/>
                </a:solidFill>
                <a:latin typeface="Garamond"/>
                <a:ea typeface="Garamond"/>
                <a:cs typeface="Garamond"/>
                <a:sym typeface="Garamond"/>
              </a:rPr>
              <a:t>C</a:t>
            </a:r>
            <a:r>
              <a:rPr lang="en-US" sz="2000" b="0" i="0" u="none" strike="noStrike" cap="none">
                <a:solidFill>
                  <a:srgbClr val="50268C"/>
                </a:solidFill>
                <a:latin typeface="Garamond"/>
                <a:ea typeface="Garamond"/>
                <a:cs typeface="Garamond"/>
                <a:sym typeface="Garamond"/>
              </a:rPr>
              <a:t>ons</a:t>
            </a:r>
            <a:r>
              <a:rPr lang="en-US" sz="2000">
                <a:solidFill>
                  <a:srgbClr val="50268C"/>
                </a:solidFill>
                <a:latin typeface="Garamond"/>
                <a:ea typeface="Garamond"/>
                <a:cs typeface="Garamond"/>
                <a:sym typeface="Garamond"/>
              </a:rPr>
              <a:t>ultant for </a:t>
            </a:r>
            <a:r>
              <a:rPr lang="en-US" sz="2000" b="0" i="0" u="none" strike="noStrike" cap="none">
                <a:solidFill>
                  <a:srgbClr val="50268C"/>
                </a:solidFill>
                <a:latin typeface="Garamond"/>
                <a:ea typeface="Garamond"/>
                <a:cs typeface="Garamond"/>
                <a:sym typeface="Garamond"/>
              </a:rPr>
              <a:t> First Steps for Kids, Inc. </a:t>
            </a:r>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Nonfinancial Relationships</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Associate Editor for Journal of Contextual Behavioral Science</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Member of CBS Research Task Force for ACBS</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Manager of the ABAI ACT and psychological flexibility SIG</a:t>
            </a:r>
            <a:endParaRPr/>
          </a:p>
          <a:p>
            <a:pPr marL="0" marR="0" lvl="0" indent="0" algn="l" rtl="0">
              <a:spcBef>
                <a:spcPts val="820"/>
              </a:spcBef>
              <a:spcAft>
                <a:spcPts val="0"/>
              </a:spcAft>
              <a:buClr>
                <a:srgbClr val="83992A"/>
              </a:buClr>
              <a:buSzPts val="1265"/>
              <a:buFont typeface="Arial"/>
              <a:buNone/>
            </a:pPr>
            <a:endParaRPr sz="1100" cap="none">
              <a:solidFill>
                <a:srgbClr val="262626"/>
              </a:solidFill>
              <a:latin typeface="Garamond"/>
              <a:ea typeface="Garamond"/>
              <a:cs typeface="Garamond"/>
              <a:sym typeface="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8"/>
          <p:cNvSpPr txBox="1"/>
          <p:nvPr/>
        </p:nvSpPr>
        <p:spPr>
          <a:xfrm>
            <a:off x="1168436" y="826937"/>
            <a:ext cx="6798734" cy="13038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5400"/>
              <a:buFont typeface="Garamond"/>
              <a:buNone/>
            </a:pPr>
            <a:r>
              <a:rPr lang="en-US" sz="5400" cap="none">
                <a:solidFill>
                  <a:srgbClr val="262626"/>
                </a:solidFill>
                <a:latin typeface="Garamond"/>
                <a:ea typeface="Garamond"/>
                <a:cs typeface="Garamond"/>
                <a:sym typeface="Garamond"/>
              </a:rPr>
              <a:t>Disclosures:</a:t>
            </a:r>
            <a:endParaRPr/>
          </a:p>
        </p:txBody>
      </p:sp>
      <p:sp>
        <p:nvSpPr>
          <p:cNvPr id="111" name="Google Shape;111;p8"/>
          <p:cNvSpPr txBox="1"/>
          <p:nvPr/>
        </p:nvSpPr>
        <p:spPr>
          <a:xfrm>
            <a:off x="671117" y="1751528"/>
            <a:ext cx="7793373" cy="4590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0268C"/>
              </a:buClr>
              <a:buSzPts val="3220"/>
              <a:buFont typeface="Arial"/>
              <a:buNone/>
            </a:pPr>
            <a:r>
              <a:rPr lang="en-US" sz="2800" cap="none">
                <a:solidFill>
                  <a:srgbClr val="50268C"/>
                </a:solidFill>
                <a:latin typeface="Garamond"/>
                <a:ea typeface="Garamond"/>
                <a:cs typeface="Garamond"/>
                <a:sym typeface="Garamond"/>
              </a:rPr>
              <a:t>Karen Kate Kellum </a:t>
            </a:r>
            <a:endParaRPr/>
          </a:p>
          <a:p>
            <a:pPr marL="0" marR="0" lvl="0" indent="0" algn="l" rtl="0">
              <a:spcBef>
                <a:spcPts val="1160"/>
              </a:spcBef>
              <a:spcAft>
                <a:spcPts val="0"/>
              </a:spcAft>
              <a:buClr>
                <a:srgbClr val="50268C"/>
              </a:buClr>
              <a:buSzPts val="3220"/>
              <a:buFont typeface="Arial"/>
              <a:buNone/>
            </a:pPr>
            <a:r>
              <a:rPr lang="en-US" sz="2800" cap="none">
                <a:solidFill>
                  <a:srgbClr val="50268C"/>
                </a:solidFill>
                <a:latin typeface="Garamond"/>
                <a:ea typeface="Garamond"/>
                <a:cs typeface="Garamond"/>
                <a:sym typeface="Garamond"/>
              </a:rPr>
              <a:t>Relevant Financial Relationships: </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Employed by the University of Mississippi</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Private Consulting for Institutional Effectiveness </a:t>
            </a:r>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Nonfinancial Relationships</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Editorial Board for Journal of Contextual Behavioral Science</a:t>
            </a:r>
            <a:endParaRPr/>
          </a:p>
          <a:p>
            <a:pPr marL="0" marR="0" lvl="0" indent="0" algn="l" rtl="0">
              <a:spcBef>
                <a:spcPts val="820"/>
              </a:spcBef>
              <a:spcAft>
                <a:spcPts val="0"/>
              </a:spcAft>
              <a:buClr>
                <a:srgbClr val="83992A"/>
              </a:buClr>
              <a:buSzPts val="1265"/>
              <a:buFont typeface="Arial"/>
              <a:buNone/>
            </a:pPr>
            <a:endParaRPr sz="1100" cap="none">
              <a:solidFill>
                <a:srgbClr val="262626"/>
              </a:solidFill>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9"/>
          <p:cNvSpPr txBox="1"/>
          <p:nvPr/>
        </p:nvSpPr>
        <p:spPr>
          <a:xfrm>
            <a:off x="1168436" y="826937"/>
            <a:ext cx="6798734" cy="13038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5400"/>
              <a:buFont typeface="Garamond"/>
              <a:buNone/>
            </a:pPr>
            <a:r>
              <a:rPr lang="en-US" sz="5400" cap="none">
                <a:solidFill>
                  <a:srgbClr val="262626"/>
                </a:solidFill>
                <a:latin typeface="Garamond"/>
                <a:ea typeface="Garamond"/>
                <a:cs typeface="Garamond"/>
                <a:sym typeface="Garamond"/>
              </a:rPr>
              <a:t>Disclosures</a:t>
            </a:r>
            <a:endParaRPr/>
          </a:p>
        </p:txBody>
      </p:sp>
      <p:sp>
        <p:nvSpPr>
          <p:cNvPr id="117" name="Google Shape;117;p9"/>
          <p:cNvSpPr txBox="1"/>
          <p:nvPr/>
        </p:nvSpPr>
        <p:spPr>
          <a:xfrm>
            <a:off x="671117" y="1751528"/>
            <a:ext cx="7793373" cy="4590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50268C"/>
              </a:buClr>
              <a:buSzPts val="3220"/>
              <a:buFont typeface="Arial"/>
              <a:buNone/>
            </a:pPr>
            <a:r>
              <a:rPr lang="en-US" sz="2800" cap="none">
                <a:solidFill>
                  <a:srgbClr val="50268C"/>
                </a:solidFill>
                <a:latin typeface="Garamond"/>
                <a:ea typeface="Garamond"/>
                <a:cs typeface="Garamond"/>
                <a:sym typeface="Garamond"/>
              </a:rPr>
              <a:t>Emily Sandoz</a:t>
            </a:r>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Financial Relationships: </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Private clinician, consultant, and trainer </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Faculty and graduate coordinator at UL Lafayette</a:t>
            </a:r>
            <a:endParaRPr/>
          </a:p>
          <a:p>
            <a:pPr marL="742950" marR="0" lvl="1" indent="-285750" algn="l" rtl="0">
              <a:spcBef>
                <a:spcPts val="1000"/>
              </a:spcBef>
              <a:spcAft>
                <a:spcPts val="0"/>
              </a:spcAft>
              <a:buClr>
                <a:srgbClr val="50268C"/>
              </a:buClr>
              <a:buSzPts val="2300"/>
              <a:buFont typeface="Arial"/>
              <a:buChar char="•"/>
            </a:pPr>
            <a:r>
              <a:rPr lang="en-US" sz="2000" b="0" i="0" u="none" strike="noStrike" cap="none">
                <a:solidFill>
                  <a:srgbClr val="50268C"/>
                </a:solidFill>
                <a:latin typeface="Garamond"/>
                <a:ea typeface="Garamond"/>
                <a:cs typeface="Garamond"/>
                <a:sym typeface="Garamond"/>
              </a:rPr>
              <a:t>Author receiving royalties from New Harbinger publications</a:t>
            </a:r>
            <a:endParaRPr sz="2800" b="0" i="0" u="none" strike="noStrike" cap="none">
              <a:solidFill>
                <a:srgbClr val="50268C"/>
              </a:solidFill>
              <a:latin typeface="Garamond"/>
              <a:ea typeface="Garamond"/>
              <a:cs typeface="Garamond"/>
              <a:sym typeface="Garamond"/>
            </a:endParaRPr>
          </a:p>
          <a:p>
            <a:pPr marL="285750" marR="0" lvl="0" indent="-285750" algn="l" rtl="0">
              <a:spcBef>
                <a:spcPts val="1160"/>
              </a:spcBef>
              <a:spcAft>
                <a:spcPts val="0"/>
              </a:spcAft>
              <a:buClr>
                <a:srgbClr val="50268C"/>
              </a:buClr>
              <a:buSzPts val="3220"/>
              <a:buFont typeface="Arial"/>
              <a:buChar char="•"/>
            </a:pPr>
            <a:r>
              <a:rPr lang="en-US" sz="2800" cap="none">
                <a:solidFill>
                  <a:srgbClr val="50268C"/>
                </a:solidFill>
                <a:latin typeface="Garamond"/>
                <a:ea typeface="Garamond"/>
                <a:cs typeface="Garamond"/>
                <a:sym typeface="Garamond"/>
              </a:rPr>
              <a:t>Relevant Nonfinancial Relationships</a:t>
            </a:r>
            <a:endParaRPr/>
          </a:p>
          <a:p>
            <a:pPr marL="742950" marR="0" lvl="1" indent="-285750" algn="l" rtl="0">
              <a:spcBef>
                <a:spcPts val="1000"/>
              </a:spcBef>
              <a:spcAft>
                <a:spcPts val="0"/>
              </a:spcAft>
              <a:buClr>
                <a:srgbClr val="50268C"/>
              </a:buClr>
              <a:buSzPts val="2300"/>
              <a:buFont typeface="Arial"/>
              <a:buChar char="•"/>
            </a:pPr>
            <a:r>
              <a:rPr lang="en-US" sz="2000">
                <a:solidFill>
                  <a:srgbClr val="50268C"/>
                </a:solidFill>
                <a:latin typeface="Garamond"/>
                <a:ea typeface="Garamond"/>
                <a:cs typeface="Garamond"/>
                <a:sym typeface="Garamond"/>
              </a:rPr>
              <a:t>Associate Editor of Journal of Contextual Behavioral Science</a:t>
            </a:r>
            <a:endParaRPr sz="2000">
              <a:solidFill>
                <a:srgbClr val="50268C"/>
              </a:solidFill>
              <a:latin typeface="Garamond"/>
              <a:ea typeface="Garamond"/>
              <a:cs typeface="Garamond"/>
              <a:sym typeface="Garamond"/>
            </a:endParaRPr>
          </a:p>
          <a:p>
            <a:pPr marL="742950" marR="0" lvl="1" indent="-285750" algn="l" rtl="0">
              <a:lnSpc>
                <a:spcPct val="100000"/>
              </a:lnSpc>
              <a:spcBef>
                <a:spcPts val="1000"/>
              </a:spcBef>
              <a:spcAft>
                <a:spcPts val="0"/>
              </a:spcAft>
              <a:buClr>
                <a:srgbClr val="50268C"/>
              </a:buClr>
              <a:buSzPts val="2300"/>
              <a:buChar char="•"/>
            </a:pPr>
            <a:r>
              <a:rPr lang="en-US" sz="2000">
                <a:solidFill>
                  <a:srgbClr val="50268C"/>
                </a:solidFill>
                <a:latin typeface="Garamond"/>
                <a:ea typeface="Garamond"/>
                <a:cs typeface="Garamond"/>
                <a:sym typeface="Garamond"/>
              </a:rPr>
              <a:t>Co-Chair of CBA SIG, ACBS</a:t>
            </a:r>
            <a:endParaRPr sz="2000">
              <a:solidFill>
                <a:srgbClr val="50268C"/>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name="Basis">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4767</Words>
  <Application>Microsoft Macintosh PowerPoint</Application>
  <PresentationFormat>On-screen Show (4:3)</PresentationFormat>
  <Paragraphs>402</Paragraphs>
  <Slides>60</Slides>
  <Notes>59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9" baseType="lpstr">
      <vt:lpstr>Arial</vt:lpstr>
      <vt:lpstr>Cutive</vt:lpstr>
      <vt:lpstr>Garamond</vt:lpstr>
      <vt:lpstr>Times New Roman</vt:lpstr>
      <vt:lpstr>Corbel</vt:lpstr>
      <vt:lpstr>Roboto</vt:lpstr>
      <vt:lpstr>Calibri</vt:lpstr>
      <vt:lpstr>Basis</vt:lpstr>
      <vt:lpstr>Excel.Sheet.8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Within Elements….</vt:lpstr>
      <vt:lpstr>Within Elements….</vt:lpstr>
      <vt:lpstr>ABA (withdrawal or reversal)</vt:lpstr>
      <vt:lpstr>Changing Criterion Design</vt:lpstr>
      <vt:lpstr>Periodic</vt:lpstr>
      <vt:lpstr>Parametric</vt:lpstr>
      <vt:lpstr>PowerPoint Presentation</vt:lpstr>
      <vt:lpstr>Alternating Treatments Design (one behavior)</vt:lpstr>
      <vt:lpstr>Between Series Elements</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Evaluation</vt:lpstr>
      <vt:lpstr>PowerPoint Presentation</vt:lpstr>
      <vt:lpstr>Visual vs. Statistical Evaluation</vt:lpstr>
      <vt:lpstr>Single-case experiment</vt:lpstr>
      <vt:lpstr>Large n, between-group experiment</vt:lpstr>
      <vt:lpstr>PowerPoint Presentation</vt:lpstr>
      <vt:lpstr>PowerPoint Presentation</vt:lpstr>
      <vt:lpstr>Pros and Cons of Visual Inspection</vt:lpstr>
      <vt:lpstr>Pros and Cons of Statistical Analysis</vt:lpstr>
      <vt:lpstr>Indications for Statistical Analysis</vt:lpstr>
      <vt:lpstr>Tests for SCED</vt:lpstr>
      <vt:lpstr>Meta-Analysis of Single-Case Designs (MASCD)</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Cbs</dc:creator>
  <cp:lastModifiedBy>Microsoft Office User</cp:lastModifiedBy>
  <cp:revision>6</cp:revision>
  <dcterms:created xsi:type="dcterms:W3CDTF">2019-10-29T17:16:37Z</dcterms:created>
  <dcterms:modified xsi:type="dcterms:W3CDTF">2020-07-21T14:23:14Z</dcterms:modified>
</cp:coreProperties>
</file>